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899" r:id="rId2"/>
    <p:sldMasterId id="2147483912" r:id="rId3"/>
  </p:sldMasterIdLst>
  <p:notesMasterIdLst>
    <p:notesMasterId r:id="rId55"/>
  </p:notesMasterIdLst>
  <p:sldIdLst>
    <p:sldId id="269" r:id="rId4"/>
    <p:sldId id="258" r:id="rId5"/>
    <p:sldId id="259" r:id="rId6"/>
    <p:sldId id="260" r:id="rId7"/>
    <p:sldId id="581" r:id="rId8"/>
    <p:sldId id="617" r:id="rId9"/>
    <p:sldId id="263" r:id="rId10"/>
    <p:sldId id="587" r:id="rId11"/>
    <p:sldId id="585" r:id="rId12"/>
    <p:sldId id="586" r:id="rId13"/>
    <p:sldId id="624" r:id="rId14"/>
    <p:sldId id="267" r:id="rId15"/>
    <p:sldId id="619" r:id="rId16"/>
    <p:sldId id="618" r:id="rId17"/>
    <p:sldId id="577" r:id="rId18"/>
    <p:sldId id="626" r:id="rId19"/>
    <p:sldId id="578" r:id="rId20"/>
    <p:sldId id="579" r:id="rId21"/>
    <p:sldId id="640" r:id="rId22"/>
    <p:sldId id="620" r:id="rId23"/>
    <p:sldId id="276" r:id="rId24"/>
    <p:sldId id="277" r:id="rId25"/>
    <p:sldId id="278" r:id="rId26"/>
    <p:sldId id="280" r:id="rId27"/>
    <p:sldId id="637" r:id="rId28"/>
    <p:sldId id="638" r:id="rId29"/>
    <p:sldId id="628" r:id="rId30"/>
    <p:sldId id="282" r:id="rId31"/>
    <p:sldId id="621" r:id="rId32"/>
    <p:sldId id="283" r:id="rId33"/>
    <p:sldId id="284" r:id="rId34"/>
    <p:sldId id="285" r:id="rId35"/>
    <p:sldId id="622" r:id="rId36"/>
    <p:sldId id="288" r:id="rId37"/>
    <p:sldId id="597" r:id="rId38"/>
    <p:sldId id="598" r:id="rId39"/>
    <p:sldId id="599" r:id="rId40"/>
    <p:sldId id="600" r:id="rId41"/>
    <p:sldId id="601" r:id="rId42"/>
    <p:sldId id="639" r:id="rId43"/>
    <p:sldId id="294" r:id="rId44"/>
    <p:sldId id="295" r:id="rId45"/>
    <p:sldId id="296" r:id="rId46"/>
    <p:sldId id="629" r:id="rId47"/>
    <p:sldId id="630" r:id="rId48"/>
    <p:sldId id="297" r:id="rId49"/>
    <p:sldId id="632" r:id="rId50"/>
    <p:sldId id="298" r:id="rId51"/>
    <p:sldId id="641" r:id="rId52"/>
    <p:sldId id="642" r:id="rId53"/>
    <p:sldId id="636" r:id="rId54"/>
  </p:sldIdLst>
  <p:sldSz cx="12192000" cy="6858000"/>
  <p:notesSz cx="6858000" cy="9144000"/>
  <p:embeddedFontLst>
    <p:embeddedFont>
      <p:font typeface="Calibri" panose="020F0502020204030204" pitchFamily="34" charset="0"/>
      <p:regular r:id="rId56"/>
      <p:bold r:id="rId57"/>
      <p:italic r:id="rId58"/>
      <p:boldItalic r:id="rId59"/>
    </p:embeddedFont>
    <p:embeddedFont>
      <p:font typeface="DIN Pro" panose="020B0504020201010104" pitchFamily="34" charset="0"/>
      <p:regular r:id="rId60"/>
      <p:bold r:id="rId61"/>
    </p:embeddedFont>
    <p:embeddedFont>
      <p:font typeface="DIN Pro Bold" panose="020B0804020201010104" pitchFamily="34" charset="0"/>
      <p:boldItalic r:id="rId62"/>
    </p:embeddedFont>
    <p:embeddedFont>
      <p:font typeface="Open Sans" panose="020B0606030504020204" pitchFamily="34" charset="0"/>
      <p:regular r:id="rId63"/>
      <p:bold r:id="rId64"/>
      <p:italic r:id="rId65"/>
      <p:boldItalic r:id="rId66"/>
    </p:embeddedFont>
  </p:embeddedFont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1392" userDrawn="1">
          <p15:clr>
            <a:srgbClr val="A4A3A4"/>
          </p15:clr>
        </p15:guide>
        <p15:guide id="2" pos="5184" userDrawn="1">
          <p15:clr>
            <a:srgbClr val="A4A3A4"/>
          </p15:clr>
        </p15:guide>
        <p15:guide id="3" orient="horz" pos="2880" userDrawn="1">
          <p15:clr>
            <a:srgbClr val="A4A3A4"/>
          </p15:clr>
        </p15:guide>
        <p15:guide id="4" pos="26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0D0D0D"/>
    <a:srgbClr val="03296C"/>
    <a:srgbClr val="9FB422"/>
    <a:srgbClr val="C1D82F"/>
    <a:srgbClr val="1E21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82139" autoAdjust="0"/>
  </p:normalViewPr>
  <p:slideViewPr>
    <p:cSldViewPr>
      <p:cViewPr varScale="1">
        <p:scale>
          <a:sx n="61" d="100"/>
          <a:sy n="61" d="100"/>
        </p:scale>
        <p:origin x="42" y="288"/>
      </p:cViewPr>
      <p:guideLst>
        <p:guide orient="horz" pos="1392"/>
        <p:guide pos="5184"/>
        <p:guide orient="horz" pos="2880"/>
        <p:guide pos="2640"/>
      </p:guideLst>
    </p:cSldViewPr>
  </p:slideViewPr>
  <p:notesTextViewPr>
    <p:cViewPr>
      <p:scale>
        <a:sx n="1" d="1"/>
        <a:sy n="1" d="1"/>
      </p:scale>
      <p:origin x="0" y="0"/>
    </p:cViewPr>
  </p:notesTextViewPr>
  <p:sorterViewPr>
    <p:cViewPr varScale="1">
      <p:scale>
        <a:sx n="100" d="100"/>
        <a:sy n="100" d="100"/>
      </p:scale>
      <p:origin x="0" y="-197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8.fntdata"/><Relationship Id="rId68"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font" Target="fonts/font3.fntdata"/><Relationship Id="rId66" Type="http://schemas.openxmlformats.org/officeDocument/2006/relationships/font" Target="fonts/font11.fntdata"/><Relationship Id="rId5" Type="http://schemas.openxmlformats.org/officeDocument/2006/relationships/slide" Target="slides/slide2.xml"/><Relationship Id="rId61" Type="http://schemas.openxmlformats.org/officeDocument/2006/relationships/font" Target="fonts/font6.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4.fntdata"/><Relationship Id="rId6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7.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2.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5.fntdata"/><Relationship Id="rId65" Type="http://schemas.openxmlformats.org/officeDocument/2006/relationships/font" Target="fonts/font10.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992AF87-18C9-43D3-98FC-3AF9B13DE59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5FD2066A-CF69-4759-AC56-3EB5ACDFA910}"/>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3351B18E-2756-403E-AF4C-F6F8577490B3}" type="datetimeFigureOut">
              <a:rPr lang="en-US"/>
              <a:pPr>
                <a:defRPr/>
              </a:pPr>
              <a:t>10/13/2021</a:t>
            </a:fld>
            <a:endParaRPr lang="en-US"/>
          </a:p>
        </p:txBody>
      </p:sp>
      <p:sp>
        <p:nvSpPr>
          <p:cNvPr id="4" name="Slide Image Placeholder 3">
            <a:extLst>
              <a:ext uri="{FF2B5EF4-FFF2-40B4-BE49-F238E27FC236}">
                <a16:creationId xmlns:a16="http://schemas.microsoft.com/office/drawing/2014/main" id="{4FDF71DF-F594-4806-9EE3-37CC6D9245AB}"/>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24D332EA-02CD-4106-8D92-9C55119F92A2}"/>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67C571F9-2742-4D8D-9AD1-BB80CDD4E3DA}"/>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E7059305-A5C5-423C-A154-A60953970E9B}"/>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DDDBF211-50B7-4583-85C6-5AA595C835CA}"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Introductions (Kate Denier)</a:t>
            </a:r>
            <a:endParaRPr lang="en-US" sz="1800" b="0" i="0" u="none" strike="noStrike" dirty="0">
              <a:solidFill>
                <a:srgbClr val="000000"/>
              </a:solidFill>
              <a:effectLst/>
              <a:latin typeface="Noto Sans Symbols"/>
            </a:endParaRPr>
          </a:p>
        </p:txBody>
      </p:sp>
      <p:sp>
        <p:nvSpPr>
          <p:cNvPr id="4" name="Slide Number Placeholder 3"/>
          <p:cNvSpPr>
            <a:spLocks noGrp="1"/>
          </p:cNvSpPr>
          <p:nvPr>
            <p:ph type="sldNum" sz="quarter" idx="10"/>
          </p:nvPr>
        </p:nvSpPr>
        <p:spPr/>
        <p:txBody>
          <a:bodyPr/>
          <a:lstStyle/>
          <a:p>
            <a:fld id="{5A70DBD8-1040-4D65-899F-B8C57F3917B6}" type="slidenum">
              <a:rPr lang="en-US" smtClean="0"/>
              <a:t>1</a:t>
            </a:fld>
            <a:endParaRPr lang="en-US"/>
          </a:p>
        </p:txBody>
      </p:sp>
    </p:spTree>
    <p:extLst>
      <p:ext uri="{BB962C8B-B14F-4D97-AF65-F5344CB8AC3E}">
        <p14:creationId xmlns:p14="http://schemas.microsoft.com/office/powerpoint/2010/main" val="13414800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Calibri" panose="020F0502020204030204" pitchFamily="34" charset="0"/>
              </a:rPr>
              <a:t>And this is how it looks from the back. </a:t>
            </a:r>
            <a:endParaRPr lang="en-US" b="0" dirty="0">
              <a:effectLst/>
            </a:endParaRPr>
          </a:p>
          <a:p>
            <a:pPr marL="22860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We thought it seemed like the perfect space to build the type of library the community dreamed about.</a:t>
            </a:r>
            <a:endParaRPr lang="en-US" sz="1800" b="0" i="0" u="none" strike="noStrike" dirty="0">
              <a:solidFill>
                <a:srgbClr val="000000"/>
              </a:solidFill>
              <a:effectLst/>
              <a:latin typeface="Courier New" panose="02070309020205020404" pitchFamily="49" charset="0"/>
            </a:endParaRPr>
          </a:p>
          <a:p>
            <a:pPr marL="22860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CHPL’s first Big Next Generation Library. </a:t>
            </a:r>
            <a:endParaRPr lang="en-US" sz="1800" b="0" i="0" u="none" strike="noStrike" dirty="0">
              <a:solidFill>
                <a:srgbClr val="000000"/>
              </a:solidFill>
              <a:effectLst/>
              <a:latin typeface="Courier New" panose="02070309020205020404" pitchFamily="49" charset="0"/>
            </a:endParaRPr>
          </a:p>
          <a:p>
            <a:pPr marL="22860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We issued an Request for Quotes from architects, found a design partner that we trusted</a:t>
            </a:r>
            <a:endParaRPr lang="en-US" sz="1800" b="0" i="0" u="none" strike="noStrike" dirty="0">
              <a:solidFill>
                <a:srgbClr val="000000"/>
              </a:solidFill>
              <a:effectLst/>
              <a:latin typeface="Courier New" panose="02070309020205020404" pitchFamily="49" charset="0"/>
            </a:endParaRPr>
          </a:p>
          <a:p>
            <a:br>
              <a:rPr lang="en-US" b="0" dirty="0">
                <a:effectLst/>
              </a:rPr>
            </a:br>
            <a:endParaRPr lang="en-US" dirty="0"/>
          </a:p>
        </p:txBody>
      </p:sp>
      <p:sp>
        <p:nvSpPr>
          <p:cNvPr id="4" name="Slide Number Placeholder 3"/>
          <p:cNvSpPr>
            <a:spLocks noGrp="1"/>
          </p:cNvSpPr>
          <p:nvPr>
            <p:ph type="sldNum" sz="quarter" idx="5"/>
          </p:nvPr>
        </p:nvSpPr>
        <p:spPr/>
        <p:txBody>
          <a:bodyPr/>
          <a:lstStyle/>
          <a:p>
            <a:pPr>
              <a:defRPr/>
            </a:pPr>
            <a:fld id="{DDDBF211-50B7-4583-85C6-5AA595C835CA}" type="slidenum">
              <a:rPr lang="en-US" smtClean="0"/>
              <a:pPr>
                <a:defRPr/>
              </a:pPr>
              <a:t>10</a:t>
            </a:fld>
            <a:endParaRPr lang="en-US"/>
          </a:p>
        </p:txBody>
      </p:sp>
    </p:spTree>
    <p:extLst>
      <p:ext uri="{BB962C8B-B14F-4D97-AF65-F5344CB8AC3E}">
        <p14:creationId xmlns:p14="http://schemas.microsoft.com/office/powerpoint/2010/main" val="6911579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Monday we had responses to our RFQ due for the design of the Deer Park Library</a:t>
            </a:r>
          </a:p>
        </p:txBody>
      </p:sp>
      <p:sp>
        <p:nvSpPr>
          <p:cNvPr id="4" name="Slide Number Placeholder 3"/>
          <p:cNvSpPr>
            <a:spLocks noGrp="1"/>
          </p:cNvSpPr>
          <p:nvPr>
            <p:ph type="sldNum" sz="quarter" idx="5"/>
          </p:nvPr>
        </p:nvSpPr>
        <p:spPr/>
        <p:txBody>
          <a:bodyPr/>
          <a:lstStyle/>
          <a:p>
            <a:pPr>
              <a:defRPr/>
            </a:pPr>
            <a:fld id="{DDDBF211-50B7-4583-85C6-5AA595C835CA}" type="slidenum">
              <a:rPr lang="en-US" smtClean="0"/>
              <a:pPr>
                <a:defRPr/>
              </a:pPr>
              <a:t>11</a:t>
            </a:fld>
            <a:endParaRPr lang="en-US"/>
          </a:p>
        </p:txBody>
      </p:sp>
    </p:spTree>
    <p:extLst>
      <p:ext uri="{BB962C8B-B14F-4D97-AF65-F5344CB8AC3E}">
        <p14:creationId xmlns:p14="http://schemas.microsoft.com/office/powerpoint/2010/main" val="1103490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When we were awarded this project, it was one of our first to begin during the pandemic and at our kick-off meeting, the library asked how the design of this library will respond to the pandemic, and really this was a question we were getting on all of our projects, but we did approach the project differently with this idea in mind, what does it mean to truly consider a design that ensures a safe library experience to meet the needs of a pandemic but how that space can be resilient enough to also respond to the needs of the community over time such as a poetry reading, new technology or even as a food pantry.  </a:t>
            </a:r>
            <a:endParaRPr lang="en-US" sz="1800" b="0" i="0" u="none" strike="noStrike" dirty="0">
              <a:solidFill>
                <a:srgbClr val="000000"/>
              </a:solidFill>
              <a:effectLst/>
              <a:latin typeface="Noto Sans Symbols"/>
            </a:endParaRPr>
          </a:p>
          <a:p>
            <a:br>
              <a:rPr lang="en-US" b="0" dirty="0">
                <a:effectLst/>
              </a:rPr>
            </a:br>
            <a:endParaRPr lang="en-US" dirty="0"/>
          </a:p>
        </p:txBody>
      </p:sp>
      <p:sp>
        <p:nvSpPr>
          <p:cNvPr id="4" name="Slide Number Placeholder 3"/>
          <p:cNvSpPr>
            <a:spLocks noGrp="1"/>
          </p:cNvSpPr>
          <p:nvPr>
            <p:ph type="sldNum" sz="quarter" idx="5"/>
          </p:nvPr>
        </p:nvSpPr>
        <p:spPr/>
        <p:txBody>
          <a:bodyPr/>
          <a:lstStyle/>
          <a:p>
            <a:pPr>
              <a:defRPr/>
            </a:pPr>
            <a:fld id="{DDDBF211-50B7-4583-85C6-5AA595C835CA}" type="slidenum">
              <a:rPr lang="en-US" smtClean="0"/>
              <a:pPr>
                <a:defRPr/>
              </a:pPr>
              <a:t>12</a:t>
            </a:fld>
            <a:endParaRPr lang="en-US"/>
          </a:p>
        </p:txBody>
      </p:sp>
    </p:spTree>
    <p:extLst>
      <p:ext uri="{BB962C8B-B14F-4D97-AF65-F5344CB8AC3E}">
        <p14:creationId xmlns:p14="http://schemas.microsoft.com/office/powerpoint/2010/main" val="3493373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We came into this knowing a few things. Before the pandemic, we knew that 47% of Americans always or sometimes feel alone or left out, as we were getting deeper into the pandemic, this was only increasing. Libraries are crucial in maintaining the social and cultural resilience of a community. We reminded ourselves that relationships can be created during this time, that even with 6-8’ of spacing, we become familiar with one another. Coffee shop anecdote</a:t>
            </a:r>
            <a:endParaRPr lang="en-US" sz="1800" b="0" i="0" u="none" strike="noStrike" dirty="0">
              <a:solidFill>
                <a:srgbClr val="000000"/>
              </a:solidFill>
              <a:effectLst/>
              <a:latin typeface="Noto Sans Symbols"/>
            </a:endParaRPr>
          </a:p>
          <a:p>
            <a:br>
              <a:rPr lang="en-US" b="0" dirty="0">
                <a:effectLst/>
              </a:rPr>
            </a:br>
            <a:endParaRPr lang="en-US" dirty="0"/>
          </a:p>
        </p:txBody>
      </p:sp>
      <p:sp>
        <p:nvSpPr>
          <p:cNvPr id="4" name="Slide Number Placeholder 3"/>
          <p:cNvSpPr>
            <a:spLocks noGrp="1"/>
          </p:cNvSpPr>
          <p:nvPr>
            <p:ph type="sldNum" sz="quarter" idx="5"/>
          </p:nvPr>
        </p:nvSpPr>
        <p:spPr/>
        <p:txBody>
          <a:bodyPr/>
          <a:lstStyle/>
          <a:p>
            <a:pPr>
              <a:defRPr/>
            </a:pPr>
            <a:fld id="{DDDBF211-50B7-4583-85C6-5AA595C835CA}" type="slidenum">
              <a:rPr lang="en-US" smtClean="0"/>
              <a:pPr>
                <a:defRPr/>
              </a:pPr>
              <a:t>13</a:t>
            </a:fld>
            <a:endParaRPr lang="en-US"/>
          </a:p>
        </p:txBody>
      </p:sp>
    </p:spTree>
    <p:extLst>
      <p:ext uri="{BB962C8B-B14F-4D97-AF65-F5344CB8AC3E}">
        <p14:creationId xmlns:p14="http://schemas.microsoft.com/office/powerpoint/2010/main" val="41732681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We also wanted to utilize our skill sets, understanding of space and surfaces, in any way we could. We identified ways in which libraries can react in hopes of them reopening. Thinking of short-, medium- and long-term solutions. We immediately identified the need to design flexible spaces</a:t>
            </a:r>
            <a:endParaRPr lang="en-US" sz="1800" b="0" i="0" u="none" strike="noStrike" dirty="0">
              <a:solidFill>
                <a:srgbClr val="000000"/>
              </a:solidFill>
              <a:effectLst/>
              <a:latin typeface="Noto Sans Symbols"/>
            </a:endParaRPr>
          </a:p>
          <a:p>
            <a:br>
              <a:rPr lang="en-US" b="0" dirty="0">
                <a:effectLst/>
              </a:rPr>
            </a:br>
            <a:endParaRPr lang="en-US" dirty="0"/>
          </a:p>
        </p:txBody>
      </p:sp>
      <p:sp>
        <p:nvSpPr>
          <p:cNvPr id="4" name="Slide Number Placeholder 3"/>
          <p:cNvSpPr>
            <a:spLocks noGrp="1"/>
          </p:cNvSpPr>
          <p:nvPr>
            <p:ph type="sldNum" sz="quarter" idx="5"/>
          </p:nvPr>
        </p:nvSpPr>
        <p:spPr/>
        <p:txBody>
          <a:bodyPr/>
          <a:lstStyle/>
          <a:p>
            <a:pPr>
              <a:defRPr/>
            </a:pPr>
            <a:fld id="{DDDBF211-50B7-4583-85C6-5AA595C835CA}" type="slidenum">
              <a:rPr lang="en-US" smtClean="0"/>
              <a:pPr>
                <a:defRPr/>
              </a:pPr>
              <a:t>14</a:t>
            </a:fld>
            <a:endParaRPr lang="en-US"/>
          </a:p>
        </p:txBody>
      </p:sp>
    </p:spTree>
    <p:extLst>
      <p:ext uri="{BB962C8B-B14F-4D97-AF65-F5344CB8AC3E}">
        <p14:creationId xmlns:p14="http://schemas.microsoft.com/office/powerpoint/2010/main" val="31722619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this is key to accommodate many programs, and programs that change – due to the need for density, or possibly distance and still allow people to feel comfortable and safe in the space. This allows for a range of activities – while maintaining the visual and acoustic needs for each type of activity. </a:t>
            </a:r>
            <a:endParaRPr lang="en-US" sz="1800" b="0" i="0" u="none" strike="noStrike" dirty="0">
              <a:solidFill>
                <a:srgbClr val="000000"/>
              </a:solidFill>
              <a:effectLst/>
              <a:latin typeface="Noto Sans Symbols"/>
            </a:endParaRPr>
          </a:p>
          <a:p>
            <a:br>
              <a:rPr lang="en-US" b="0" dirty="0">
                <a:effectLst/>
              </a:rPr>
            </a:br>
            <a:endParaRPr lang="en-US" dirty="0"/>
          </a:p>
        </p:txBody>
      </p:sp>
      <p:sp>
        <p:nvSpPr>
          <p:cNvPr id="4" name="Slide Number Placeholder 3"/>
          <p:cNvSpPr>
            <a:spLocks noGrp="1"/>
          </p:cNvSpPr>
          <p:nvPr>
            <p:ph type="sldNum" sz="quarter" idx="5"/>
          </p:nvPr>
        </p:nvSpPr>
        <p:spPr/>
        <p:txBody>
          <a:bodyPr/>
          <a:lstStyle/>
          <a:p>
            <a:pPr>
              <a:defRPr/>
            </a:pPr>
            <a:fld id="{DDDBF211-50B7-4583-85C6-5AA595C835CA}" type="slidenum">
              <a:rPr lang="en-US" smtClean="0"/>
              <a:pPr>
                <a:defRPr/>
              </a:pPr>
              <a:t>15</a:t>
            </a:fld>
            <a:endParaRPr lang="en-US"/>
          </a:p>
        </p:txBody>
      </p:sp>
    </p:spTree>
    <p:extLst>
      <p:ext uri="{BB962C8B-B14F-4D97-AF65-F5344CB8AC3E}">
        <p14:creationId xmlns:p14="http://schemas.microsoft.com/office/powerpoint/2010/main" val="20578569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 At the Baldwin Borough Public Library, we designed with flexibility in mind…but for a very different reason.  This small library space had several constraints with load bearing walls and limited funding. The community room is limited in size but can be subdivided to create small meeting rooms or tutoring rooms. Like all libraries, the ability to bring the community together for larger events was critical, so we struck a balance between fixed and mobile furniture and shelving.  the opened a year before the pandemic. </a:t>
            </a:r>
            <a:br>
              <a:rPr lang="en-US" b="0" dirty="0">
                <a:effectLst/>
              </a:rPr>
            </a:br>
            <a:endParaRPr lang="en-US" dirty="0"/>
          </a:p>
        </p:txBody>
      </p:sp>
      <p:sp>
        <p:nvSpPr>
          <p:cNvPr id="4" name="Slide Number Placeholder 3"/>
          <p:cNvSpPr>
            <a:spLocks noGrp="1"/>
          </p:cNvSpPr>
          <p:nvPr>
            <p:ph type="sldNum" sz="quarter" idx="5"/>
          </p:nvPr>
        </p:nvSpPr>
        <p:spPr/>
        <p:txBody>
          <a:bodyPr/>
          <a:lstStyle/>
          <a:p>
            <a:pPr>
              <a:defRPr/>
            </a:pPr>
            <a:fld id="{DDDBF211-50B7-4583-85C6-5AA595C835CA}" type="slidenum">
              <a:rPr lang="en-US" smtClean="0"/>
              <a:pPr>
                <a:defRPr/>
              </a:pPr>
              <a:t>16</a:t>
            </a:fld>
            <a:endParaRPr lang="en-US"/>
          </a:p>
        </p:txBody>
      </p:sp>
    </p:spTree>
    <p:extLst>
      <p:ext uri="{BB962C8B-B14F-4D97-AF65-F5344CB8AC3E}">
        <p14:creationId xmlns:p14="http://schemas.microsoft.com/office/powerpoint/2010/main" val="1904747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Calibri" panose="020F0502020204030204" pitchFamily="34" charset="0"/>
              </a:rPr>
              <a:t>The space can function as both a library, with shelving, spaces to play and socialize</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pPr>
              <a:defRPr/>
            </a:pPr>
            <a:fld id="{DDDBF211-50B7-4583-85C6-5AA595C835CA}" type="slidenum">
              <a:rPr lang="en-US" smtClean="0"/>
              <a:pPr>
                <a:defRPr/>
              </a:pPr>
              <a:t>17</a:t>
            </a:fld>
            <a:endParaRPr lang="en-US"/>
          </a:p>
        </p:txBody>
      </p:sp>
    </p:spTree>
    <p:extLst>
      <p:ext uri="{BB962C8B-B14F-4D97-AF65-F5344CB8AC3E}">
        <p14:creationId xmlns:p14="http://schemas.microsoft.com/office/powerpoint/2010/main" val="41784190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and a gathering space for karaoke night, summer reading program kick-offs! as BBPL reopened amid the pandemic, it was very easy for them to safely serve the community by relocating shelving while the community room became a food pantry. </a:t>
            </a:r>
            <a:endParaRPr lang="en-US" sz="1800" b="0" i="0" u="none" strike="noStrike" dirty="0">
              <a:solidFill>
                <a:srgbClr val="000000"/>
              </a:solidFill>
              <a:effectLst/>
              <a:latin typeface="Noto Sans Symbols"/>
            </a:endParaRPr>
          </a:p>
          <a:p>
            <a:br>
              <a:rPr lang="en-US" b="0" dirty="0">
                <a:effectLst/>
              </a:rPr>
            </a:br>
            <a:endParaRPr lang="en-US" dirty="0"/>
          </a:p>
        </p:txBody>
      </p:sp>
      <p:sp>
        <p:nvSpPr>
          <p:cNvPr id="4" name="Slide Number Placeholder 3"/>
          <p:cNvSpPr>
            <a:spLocks noGrp="1"/>
          </p:cNvSpPr>
          <p:nvPr>
            <p:ph type="sldNum" sz="quarter" idx="5"/>
          </p:nvPr>
        </p:nvSpPr>
        <p:spPr/>
        <p:txBody>
          <a:bodyPr/>
          <a:lstStyle/>
          <a:p>
            <a:pPr>
              <a:defRPr/>
            </a:pPr>
            <a:fld id="{DDDBF211-50B7-4583-85C6-5AA595C835CA}" type="slidenum">
              <a:rPr lang="en-US" smtClean="0"/>
              <a:pPr>
                <a:defRPr/>
              </a:pPr>
              <a:t>18</a:t>
            </a:fld>
            <a:endParaRPr lang="en-US"/>
          </a:p>
        </p:txBody>
      </p:sp>
    </p:spTree>
    <p:extLst>
      <p:ext uri="{BB962C8B-B14F-4D97-AF65-F5344CB8AC3E}">
        <p14:creationId xmlns:p14="http://schemas.microsoft.com/office/powerpoint/2010/main" val="14930479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Calibri" panose="020F0502020204030204" pitchFamily="34" charset="0"/>
              </a:rPr>
              <a:t>But you can’t what we did at BBPL does not scale well, an entire library on casters would have appeared unorganized and chaotic, where the intention of being welcoming and a place of respite would have been lost.</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pPr>
              <a:defRPr/>
            </a:pPr>
            <a:fld id="{DDDBF211-50B7-4583-85C6-5AA595C835CA}" type="slidenum">
              <a:rPr lang="en-US" smtClean="0"/>
              <a:pPr>
                <a:defRPr/>
              </a:pPr>
              <a:t>19</a:t>
            </a:fld>
            <a:endParaRPr lang="en-US"/>
          </a:p>
        </p:txBody>
      </p:sp>
    </p:spTree>
    <p:extLst>
      <p:ext uri="{BB962C8B-B14F-4D97-AF65-F5344CB8AC3E}">
        <p14:creationId xmlns:p14="http://schemas.microsoft.com/office/powerpoint/2010/main" val="117589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Calibri" panose="020F0502020204030204" pitchFamily="34" charset="0"/>
              </a:rPr>
              <a:t>I’m Amanda Markovic, Principal at GBBN and have been designing community Libraries for my entire career.  For visual and auditory accessibility, I’m a white, cis woman in my 40s, with pulled back brown hair, wearing pants and a black shirt. My pronouns are she/her.  I’m excited to be presenting here, in my hometown.  Review agenda.</a:t>
            </a:r>
            <a:endParaRPr lang="en-US" b="0" dirty="0">
              <a:effectLst/>
            </a:endParaRPr>
          </a:p>
          <a:p>
            <a:br>
              <a:rPr lang="en-US" b="0" dirty="0">
                <a:effectLst/>
              </a:rPr>
            </a:br>
            <a:endParaRPr lang="en-US" dirty="0"/>
          </a:p>
        </p:txBody>
      </p:sp>
      <p:sp>
        <p:nvSpPr>
          <p:cNvPr id="4" name="Slide Number Placeholder 3"/>
          <p:cNvSpPr>
            <a:spLocks noGrp="1"/>
          </p:cNvSpPr>
          <p:nvPr>
            <p:ph type="sldNum" sz="quarter" idx="5"/>
          </p:nvPr>
        </p:nvSpPr>
        <p:spPr/>
        <p:txBody>
          <a:bodyPr/>
          <a:lstStyle/>
          <a:p>
            <a:pPr>
              <a:defRPr/>
            </a:pPr>
            <a:fld id="{DDDBF211-50B7-4583-85C6-5AA595C835CA}" type="slidenum">
              <a:rPr lang="en-US" smtClean="0"/>
              <a:pPr>
                <a:defRPr/>
              </a:pPr>
              <a:t>2</a:t>
            </a:fld>
            <a:endParaRPr lang="en-US"/>
          </a:p>
        </p:txBody>
      </p:sp>
    </p:spTree>
    <p:extLst>
      <p:ext uri="{BB962C8B-B14F-4D97-AF65-F5344CB8AC3E}">
        <p14:creationId xmlns:p14="http://schemas.microsoft.com/office/powerpoint/2010/main" val="4364310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a balance between movable furniture that allows the space to be flexible within a given day but also with reconfigurable spaces to enable the library to adapt to changing programs or as second responders as you often are.</a:t>
            </a:r>
            <a:endParaRPr lang="en-US" sz="1800" b="0" i="0" u="none" strike="noStrike" dirty="0">
              <a:solidFill>
                <a:srgbClr val="000000"/>
              </a:solidFill>
              <a:effectLst/>
              <a:latin typeface="Noto Sans Symbols"/>
            </a:endParaRPr>
          </a:p>
          <a:p>
            <a:br>
              <a:rPr lang="en-US" b="0" dirty="0">
                <a:effectLst/>
              </a:rPr>
            </a:br>
            <a:endParaRPr lang="en-US" dirty="0"/>
          </a:p>
        </p:txBody>
      </p:sp>
      <p:sp>
        <p:nvSpPr>
          <p:cNvPr id="4" name="Slide Number Placeholder 3"/>
          <p:cNvSpPr>
            <a:spLocks noGrp="1"/>
          </p:cNvSpPr>
          <p:nvPr>
            <p:ph type="sldNum" sz="quarter" idx="5"/>
          </p:nvPr>
        </p:nvSpPr>
        <p:spPr/>
        <p:txBody>
          <a:bodyPr/>
          <a:lstStyle/>
          <a:p>
            <a:pPr>
              <a:defRPr/>
            </a:pPr>
            <a:fld id="{DDDBF211-50B7-4583-85C6-5AA595C835CA}" type="slidenum">
              <a:rPr lang="en-US" smtClean="0"/>
              <a:pPr>
                <a:defRPr/>
              </a:pPr>
              <a:t>20</a:t>
            </a:fld>
            <a:endParaRPr lang="en-US"/>
          </a:p>
        </p:txBody>
      </p:sp>
    </p:spTree>
    <p:extLst>
      <p:ext uri="{BB962C8B-B14F-4D97-AF65-F5344CB8AC3E}">
        <p14:creationId xmlns:p14="http://schemas.microsoft.com/office/powerpoint/2010/main" val="31331661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en-US" sz="1400" b="0" i="0" u="none" strike="noStrike" dirty="0">
                <a:solidFill>
                  <a:srgbClr val="000000"/>
                </a:solidFill>
                <a:effectLst/>
                <a:latin typeface="Calibri" panose="020F0502020204030204" pitchFamily="34" charset="0"/>
              </a:rPr>
              <a:t>When there’s a crisis, you don’t abandon everything you know. </a:t>
            </a:r>
            <a:endParaRPr lang="en-US" sz="1400" b="0" i="0" u="none" strike="noStrike" dirty="0">
              <a:solidFill>
                <a:srgbClr val="000000"/>
              </a:solidFill>
              <a:effectLst/>
              <a:latin typeface="Noto Sans Symbols"/>
            </a:endParaRPr>
          </a:p>
          <a:p>
            <a:pPr marL="742950" lvl="1" indent="-285750" rtl="0" fontAlgn="base">
              <a:spcBef>
                <a:spcPts val="0"/>
              </a:spcBef>
              <a:spcAft>
                <a:spcPts val="0"/>
              </a:spcAft>
              <a:buFont typeface="Arial" panose="020B0604020202020204" pitchFamily="34" charset="0"/>
              <a:buChar char="•"/>
            </a:pPr>
            <a:r>
              <a:rPr lang="en-US" sz="1400" b="0" i="0" u="none" strike="noStrike" dirty="0">
                <a:solidFill>
                  <a:srgbClr val="000000"/>
                </a:solidFill>
                <a:effectLst/>
                <a:latin typeface="Calibri" panose="020F0502020204030204" pitchFamily="34" charset="0"/>
              </a:rPr>
              <a:t>What you do Instead is return to your core principles.</a:t>
            </a:r>
            <a:endParaRPr lang="en-US" sz="1400" b="0" i="0" u="none" strike="noStrike" dirty="0">
              <a:solidFill>
                <a:srgbClr val="000000"/>
              </a:solidFill>
              <a:effectLst/>
              <a:latin typeface="Courier New" panose="02070309020205020404" pitchFamily="49" charset="0"/>
            </a:endParaRPr>
          </a:p>
          <a:p>
            <a:pPr marL="742950" lvl="1" indent="-285750" rtl="0" fontAlgn="base">
              <a:spcBef>
                <a:spcPts val="0"/>
              </a:spcBef>
              <a:spcAft>
                <a:spcPts val="0"/>
              </a:spcAft>
              <a:buFont typeface="Arial" panose="020B0604020202020204" pitchFamily="34" charset="0"/>
              <a:buChar char="•"/>
            </a:pPr>
            <a:r>
              <a:rPr lang="en-US" sz="1400" b="0" i="0" u="none" strike="noStrike" dirty="0">
                <a:solidFill>
                  <a:srgbClr val="000000"/>
                </a:solidFill>
                <a:effectLst/>
                <a:latin typeface="Calibri" panose="020F0502020204030204" pitchFamily="34" charset="0"/>
              </a:rPr>
              <a:t>The seeds that you cultivated before the crisis are the seeds that you cultivate during and after the crisis. </a:t>
            </a:r>
            <a:endParaRPr lang="en-US" sz="1400" b="0" i="0" u="none" strike="noStrike" dirty="0">
              <a:solidFill>
                <a:srgbClr val="000000"/>
              </a:solidFill>
              <a:effectLst/>
              <a:latin typeface="Courier New" panose="02070309020205020404" pitchFamily="49" charset="0"/>
            </a:endParaRPr>
          </a:p>
          <a:p>
            <a:pPr marL="742950" lvl="1" indent="-285750" rtl="0" fontAlgn="base">
              <a:spcBef>
                <a:spcPts val="0"/>
              </a:spcBef>
              <a:spcAft>
                <a:spcPts val="0"/>
              </a:spcAft>
              <a:buFont typeface="Arial" panose="020B0604020202020204" pitchFamily="34" charset="0"/>
              <a:buChar char="•"/>
            </a:pPr>
            <a:r>
              <a:rPr lang="en-US" sz="1400" b="0" i="0" u="none" strike="noStrike" dirty="0">
                <a:solidFill>
                  <a:srgbClr val="000000"/>
                </a:solidFill>
                <a:effectLst/>
                <a:latin typeface="Calibri" panose="020F0502020204030204" pitchFamily="34" charset="0"/>
              </a:rPr>
              <a:t>Your values remain the same, even if you need to transplant them to a different pot. </a:t>
            </a:r>
            <a:endParaRPr lang="en-US" sz="1400" b="0" i="0" u="none" strike="noStrike" dirty="0">
              <a:solidFill>
                <a:srgbClr val="000000"/>
              </a:solidFill>
              <a:effectLst/>
              <a:latin typeface="Courier New" panose="02070309020205020404" pitchFamily="49" charset="0"/>
            </a:endParaRPr>
          </a:p>
          <a:p>
            <a:br>
              <a:rPr lang="en-US" b="0" dirty="0">
                <a:effectLst/>
              </a:rPr>
            </a:br>
            <a:endParaRPr lang="en-US" dirty="0"/>
          </a:p>
        </p:txBody>
      </p:sp>
      <p:sp>
        <p:nvSpPr>
          <p:cNvPr id="4" name="Slide Number Placeholder 3"/>
          <p:cNvSpPr>
            <a:spLocks noGrp="1"/>
          </p:cNvSpPr>
          <p:nvPr>
            <p:ph type="sldNum" sz="quarter" idx="5"/>
          </p:nvPr>
        </p:nvSpPr>
        <p:spPr/>
        <p:txBody>
          <a:bodyPr/>
          <a:lstStyle/>
          <a:p>
            <a:pPr>
              <a:defRPr/>
            </a:pPr>
            <a:fld id="{DDDBF211-50B7-4583-85C6-5AA595C835CA}" type="slidenum">
              <a:rPr lang="en-US" smtClean="0"/>
              <a:pPr>
                <a:defRPr/>
              </a:pPr>
              <a:t>21</a:t>
            </a:fld>
            <a:endParaRPr lang="en-US"/>
          </a:p>
        </p:txBody>
      </p:sp>
    </p:spTree>
    <p:extLst>
      <p:ext uri="{BB962C8B-B14F-4D97-AF65-F5344CB8AC3E}">
        <p14:creationId xmlns:p14="http://schemas.microsoft.com/office/powerpoint/2010/main" val="31202617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en-US" sz="1400" b="0" i="0" u="none" strike="noStrike" dirty="0">
                <a:solidFill>
                  <a:srgbClr val="000000"/>
                </a:solidFill>
                <a:effectLst/>
                <a:latin typeface="Calibri" panose="020F0502020204030204" pitchFamily="34" charset="0"/>
              </a:rPr>
              <a:t>What we heard in the listening sessions and the reason we decided to build our first Big Next Generation Branch in Deer Park didn’t fundamentally change. </a:t>
            </a:r>
            <a:endParaRPr lang="en-US" sz="1400" b="1" i="0" u="none" strike="noStrike" dirty="0">
              <a:solidFill>
                <a:srgbClr val="000000"/>
              </a:solidFill>
              <a:effectLst/>
              <a:latin typeface="Noto Sans Symbols"/>
            </a:endParaRPr>
          </a:p>
          <a:p>
            <a:pPr marL="742950" lvl="1" indent="-285750" rtl="0" fontAlgn="base">
              <a:spcBef>
                <a:spcPts val="0"/>
              </a:spcBef>
              <a:spcAft>
                <a:spcPts val="0"/>
              </a:spcAft>
              <a:buFont typeface="Arial" panose="020B0604020202020204" pitchFamily="34" charset="0"/>
              <a:buChar char="•"/>
            </a:pPr>
            <a:r>
              <a:rPr lang="en-US" sz="1400" b="0" i="0" u="none" strike="noStrike" dirty="0">
                <a:solidFill>
                  <a:srgbClr val="000000"/>
                </a:solidFill>
                <a:effectLst/>
                <a:latin typeface="Calibri" panose="020F0502020204030204" pitchFamily="34" charset="0"/>
              </a:rPr>
              <a:t>The community wanted us to build on our innovative and successful youth programs</a:t>
            </a:r>
            <a:endParaRPr lang="en-US" sz="1400" b="1" i="0" u="none" strike="noStrike" dirty="0">
              <a:solidFill>
                <a:srgbClr val="000000"/>
              </a:solidFill>
              <a:effectLst/>
              <a:latin typeface="Courier New" panose="02070309020205020404" pitchFamily="49" charset="0"/>
            </a:endParaRPr>
          </a:p>
          <a:p>
            <a:pPr marL="742950" lvl="1" indent="-285750" rtl="0" fontAlgn="base">
              <a:spcBef>
                <a:spcPts val="0"/>
              </a:spcBef>
              <a:spcAft>
                <a:spcPts val="0"/>
              </a:spcAft>
              <a:buFont typeface="Arial" panose="020B0604020202020204" pitchFamily="34" charset="0"/>
              <a:buChar char="•"/>
            </a:pPr>
            <a:r>
              <a:rPr lang="en-US" sz="1400" b="0" i="0" u="none" strike="noStrike" dirty="0">
                <a:solidFill>
                  <a:srgbClr val="000000"/>
                </a:solidFill>
                <a:effectLst/>
                <a:latin typeface="Calibri" panose="020F0502020204030204" pitchFamily="34" charset="0"/>
              </a:rPr>
              <a:t>They wanted greater access to technology and more social spaces</a:t>
            </a:r>
            <a:endParaRPr lang="en-US" sz="1400" b="1" i="0" u="none" strike="noStrike" dirty="0">
              <a:solidFill>
                <a:srgbClr val="000000"/>
              </a:solidFill>
              <a:effectLst/>
              <a:latin typeface="Courier New" panose="02070309020205020404" pitchFamily="49" charset="0"/>
            </a:endParaRPr>
          </a:p>
          <a:p>
            <a:pPr marL="742950" lvl="1" indent="-285750" rtl="0" fontAlgn="base">
              <a:spcBef>
                <a:spcPts val="0"/>
              </a:spcBef>
              <a:spcAft>
                <a:spcPts val="0"/>
              </a:spcAft>
              <a:buFont typeface="Arial" panose="020B0604020202020204" pitchFamily="34" charset="0"/>
              <a:buChar char="•"/>
            </a:pPr>
            <a:r>
              <a:rPr lang="en-US" sz="1400" b="0" i="0" u="none" strike="noStrike" dirty="0">
                <a:solidFill>
                  <a:srgbClr val="000000"/>
                </a:solidFill>
                <a:effectLst/>
                <a:latin typeface="Calibri" panose="020F0502020204030204" pitchFamily="34" charset="0"/>
              </a:rPr>
              <a:t>They wanted a branch where the design and service hours reflected the increasing diversity of their community. </a:t>
            </a:r>
            <a:endParaRPr lang="en-US" sz="1400" b="1" i="0" u="none" strike="noStrike" dirty="0">
              <a:solidFill>
                <a:srgbClr val="000000"/>
              </a:solidFill>
              <a:effectLst/>
              <a:latin typeface="Courier New" panose="02070309020205020404" pitchFamily="49" charset="0"/>
            </a:endParaRPr>
          </a:p>
          <a:p>
            <a:pPr marL="742950" lvl="1" indent="-285750" rtl="0" fontAlgn="base">
              <a:spcBef>
                <a:spcPts val="0"/>
              </a:spcBef>
              <a:spcAft>
                <a:spcPts val="0"/>
              </a:spcAft>
              <a:buFont typeface="Arial" panose="020B0604020202020204" pitchFamily="34" charset="0"/>
              <a:buChar char="•"/>
            </a:pPr>
            <a:r>
              <a:rPr lang="en-US" sz="1400" b="0" i="0" u="none" strike="noStrike" dirty="0">
                <a:solidFill>
                  <a:srgbClr val="000000"/>
                </a:solidFill>
                <a:effectLst/>
                <a:latin typeface="Calibri" panose="020F0502020204030204" pitchFamily="34" charset="0"/>
              </a:rPr>
              <a:t>This included physical, neurological, cognitive, and financial accessibility, along with race, ethnicity, language, nationality, religion, and increasing numbers of both preschool customers and customers who are seniors.</a:t>
            </a:r>
            <a:endParaRPr lang="en-US" sz="1400" b="1" i="0" u="none" strike="noStrike" dirty="0">
              <a:solidFill>
                <a:srgbClr val="000000"/>
              </a:solidFill>
              <a:effectLst/>
              <a:latin typeface="Courier New" panose="02070309020205020404" pitchFamily="49" charset="0"/>
            </a:endParaRPr>
          </a:p>
          <a:p>
            <a:br>
              <a:rPr lang="en-US" b="0" dirty="0">
                <a:effectLst/>
              </a:rPr>
            </a:br>
            <a:endParaRPr lang="en-US" dirty="0"/>
          </a:p>
        </p:txBody>
      </p:sp>
      <p:sp>
        <p:nvSpPr>
          <p:cNvPr id="4" name="Slide Number Placeholder 3"/>
          <p:cNvSpPr>
            <a:spLocks noGrp="1"/>
          </p:cNvSpPr>
          <p:nvPr>
            <p:ph type="sldNum" sz="quarter" idx="5"/>
          </p:nvPr>
        </p:nvSpPr>
        <p:spPr/>
        <p:txBody>
          <a:bodyPr/>
          <a:lstStyle/>
          <a:p>
            <a:pPr>
              <a:defRPr/>
            </a:pPr>
            <a:fld id="{DDDBF211-50B7-4583-85C6-5AA595C835CA}" type="slidenum">
              <a:rPr lang="en-US" smtClean="0"/>
              <a:pPr>
                <a:defRPr/>
              </a:pPr>
              <a:t>22</a:t>
            </a:fld>
            <a:endParaRPr lang="en-US"/>
          </a:p>
        </p:txBody>
      </p:sp>
    </p:spTree>
    <p:extLst>
      <p:ext uri="{BB962C8B-B14F-4D97-AF65-F5344CB8AC3E}">
        <p14:creationId xmlns:p14="http://schemas.microsoft.com/office/powerpoint/2010/main" val="4984297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en-US" sz="1400" b="0" i="0" u="none" strike="noStrike" dirty="0">
                <a:solidFill>
                  <a:srgbClr val="000000"/>
                </a:solidFill>
                <a:effectLst/>
                <a:latin typeface="Calibri" panose="020F0502020204030204" pitchFamily="34" charset="0"/>
              </a:rPr>
              <a:t>We needed the space that served these needs to feel like a vibrant, welcoming place that read as a library as soon as you walk in the door. </a:t>
            </a:r>
            <a:endParaRPr lang="en-US" sz="1400" b="0" i="0" u="none" strike="noStrike" dirty="0">
              <a:solidFill>
                <a:srgbClr val="000000"/>
              </a:solidFill>
              <a:effectLst/>
              <a:latin typeface="Noto Sans Symbols"/>
            </a:endParaRPr>
          </a:p>
          <a:p>
            <a:pPr marL="742950" lvl="1" indent="-285750" rtl="0" fontAlgn="base">
              <a:spcBef>
                <a:spcPts val="0"/>
              </a:spcBef>
              <a:spcAft>
                <a:spcPts val="0"/>
              </a:spcAft>
              <a:buFont typeface="Arial" panose="020B0604020202020204" pitchFamily="34" charset="0"/>
              <a:buChar char="•"/>
            </a:pPr>
            <a:r>
              <a:rPr lang="en-US" sz="1400" b="0" i="0" u="none" strike="noStrike" dirty="0">
                <a:solidFill>
                  <a:srgbClr val="000000"/>
                </a:solidFill>
                <a:effectLst/>
                <a:latin typeface="Calibri" panose="020F0502020204030204" pitchFamily="34" charset="0"/>
              </a:rPr>
              <a:t>We wanted it to be a destination, a place with Wow factor that you also wanted to return to over and over when you wanted a place to think or gather or explore. </a:t>
            </a:r>
            <a:endParaRPr lang="en-US" sz="1400" b="0" i="0" u="none" strike="noStrike" dirty="0">
              <a:solidFill>
                <a:srgbClr val="000000"/>
              </a:solidFill>
              <a:effectLst/>
              <a:latin typeface="Courier New" panose="02070309020205020404" pitchFamily="49" charset="0"/>
            </a:endParaRPr>
          </a:p>
          <a:p>
            <a:pPr marL="742950" lvl="1" indent="-285750" rtl="0" fontAlgn="base">
              <a:spcBef>
                <a:spcPts val="0"/>
              </a:spcBef>
              <a:spcAft>
                <a:spcPts val="0"/>
              </a:spcAft>
              <a:buFont typeface="Arial" panose="020B0604020202020204" pitchFamily="34" charset="0"/>
              <a:buChar char="•"/>
            </a:pPr>
            <a:r>
              <a:rPr lang="en-US" sz="1400" b="0" i="0" u="none" strike="noStrike" dirty="0">
                <a:solidFill>
                  <a:srgbClr val="000000"/>
                </a:solidFill>
                <a:effectLst/>
                <a:latin typeface="Calibri" panose="020F0502020204030204" pitchFamily="34" charset="0"/>
              </a:rPr>
              <a:t>That meant it had to be safe</a:t>
            </a:r>
            <a:endParaRPr lang="en-US" sz="1400" b="0" i="0" u="none" strike="noStrike" dirty="0">
              <a:solidFill>
                <a:srgbClr val="000000"/>
              </a:solidFill>
              <a:effectLst/>
              <a:latin typeface="Courier New" panose="02070309020205020404" pitchFamily="49" charset="0"/>
            </a:endParaRPr>
          </a:p>
          <a:p>
            <a:pPr marL="742950" lvl="1" indent="-285750" rtl="0" fontAlgn="base">
              <a:spcBef>
                <a:spcPts val="0"/>
              </a:spcBef>
              <a:spcAft>
                <a:spcPts val="0"/>
              </a:spcAft>
              <a:buFont typeface="Arial" panose="020B0604020202020204" pitchFamily="34" charset="0"/>
              <a:buChar char="•"/>
            </a:pPr>
            <a:r>
              <a:rPr lang="en-US" sz="1400" b="0" i="0" u="none" strike="noStrike" dirty="0">
                <a:solidFill>
                  <a:srgbClr val="000000"/>
                </a:solidFill>
                <a:effectLst/>
                <a:latin typeface="Calibri" panose="020F0502020204030204" pitchFamily="34" charset="0"/>
              </a:rPr>
              <a:t>It also couldn’t break our budget to staff appropriately, operate, or maintain.</a:t>
            </a:r>
            <a:endParaRPr lang="en-US" sz="1400" b="0" i="0" u="none" strike="noStrike" dirty="0">
              <a:solidFill>
                <a:srgbClr val="000000"/>
              </a:solidFill>
              <a:effectLst/>
              <a:latin typeface="Courier New" panose="02070309020205020404" pitchFamily="49" charset="0"/>
            </a:endParaRPr>
          </a:p>
          <a:p>
            <a:br>
              <a:rPr lang="en-US" b="0" dirty="0">
                <a:effectLst/>
              </a:rPr>
            </a:br>
            <a:endParaRPr lang="en-US" dirty="0"/>
          </a:p>
        </p:txBody>
      </p:sp>
      <p:sp>
        <p:nvSpPr>
          <p:cNvPr id="4" name="Slide Number Placeholder 3"/>
          <p:cNvSpPr>
            <a:spLocks noGrp="1"/>
          </p:cNvSpPr>
          <p:nvPr>
            <p:ph type="sldNum" sz="quarter" idx="5"/>
          </p:nvPr>
        </p:nvSpPr>
        <p:spPr/>
        <p:txBody>
          <a:bodyPr/>
          <a:lstStyle/>
          <a:p>
            <a:pPr>
              <a:defRPr/>
            </a:pPr>
            <a:fld id="{DDDBF211-50B7-4583-85C6-5AA595C835CA}" type="slidenum">
              <a:rPr lang="en-US" smtClean="0"/>
              <a:pPr>
                <a:defRPr/>
              </a:pPr>
              <a:t>23</a:t>
            </a:fld>
            <a:endParaRPr lang="en-US"/>
          </a:p>
        </p:txBody>
      </p:sp>
    </p:spTree>
    <p:extLst>
      <p:ext uri="{BB962C8B-B14F-4D97-AF65-F5344CB8AC3E}">
        <p14:creationId xmlns:p14="http://schemas.microsoft.com/office/powerpoint/2010/main" val="11865004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360"/>
              </a:spcBef>
              <a:spcAft>
                <a:spcPts val="0"/>
              </a:spcAft>
            </a:pPr>
            <a:r>
              <a:rPr lang="en-US" sz="1800" b="0" i="0" u="none" strike="noStrike" dirty="0">
                <a:solidFill>
                  <a:srgbClr val="000000"/>
                </a:solidFill>
                <a:effectLst/>
                <a:latin typeface="Calibri" panose="020F0502020204030204" pitchFamily="34" charset="0"/>
              </a:rPr>
              <a:t>complexities of design for any project</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pPr>
              <a:defRPr/>
            </a:pPr>
            <a:fld id="{DDDBF211-50B7-4583-85C6-5AA595C835CA}" type="slidenum">
              <a:rPr lang="en-US" smtClean="0"/>
              <a:pPr>
                <a:defRPr/>
              </a:pPr>
              <a:t>24</a:t>
            </a:fld>
            <a:endParaRPr lang="en-US"/>
          </a:p>
        </p:txBody>
      </p:sp>
    </p:spTree>
    <p:extLst>
      <p:ext uri="{BB962C8B-B14F-4D97-AF65-F5344CB8AC3E}">
        <p14:creationId xmlns:p14="http://schemas.microsoft.com/office/powerpoint/2010/main" val="12873290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sz="1800" b="0" i="0" u="none" strike="noStrike" dirty="0">
                <a:solidFill>
                  <a:srgbClr val="000000"/>
                </a:solidFill>
                <a:effectLst/>
                <a:latin typeface="Calibri" panose="020F0502020204030204" pitchFamily="34" charset="0"/>
              </a:rPr>
              <a:t>Now a discussion on sustainability can be a whole different session but you may know that t</a:t>
            </a:r>
            <a:r>
              <a:rPr lang="en-US" sz="1800" dirty="0">
                <a:effectLst/>
                <a:latin typeface="Calibri" panose="020F0502020204030204" pitchFamily="34" charset="0"/>
                <a:ea typeface="Calibri" panose="020F0502020204030204" pitchFamily="34" charset="0"/>
              </a:rPr>
              <a:t>he American Library Association has several resolutions on sustainability and the role libraries play in the community and within their buildings to fight climate change.  They also provide resources for curriculum development, collections, exhibits, events, advocacy, communication, and library buildings and space design.  But Libraries are inherently sustainable as their resources are shared within the community and provided to all.</a:t>
            </a:r>
            <a:r>
              <a:rPr lang="en-US" sz="1800" b="0" i="0" u="none" strike="noStrike" dirty="0">
                <a:solidFill>
                  <a:srgbClr val="000000"/>
                </a:solidFill>
                <a:effectLst/>
                <a:latin typeface="Calibri" panose="020F0502020204030204" pitchFamily="34" charset="0"/>
              </a:rPr>
              <a:t>  You do not have to have a LEED certified building to be sustainable, libraries can </a:t>
            </a:r>
            <a:r>
              <a:rPr lang="en-US" sz="1800" dirty="0">
                <a:effectLst/>
                <a:latin typeface="Calibri" panose="020F0502020204030204" pitchFamily="34" charset="0"/>
                <a:ea typeface="Calibri" panose="020F0502020204030204" pitchFamily="34" charset="0"/>
              </a:rPr>
              <a:t>improve their environmental impact through both sustainable operational practices in their day to day functions, and green buildings which minimize consumption of resources during manufacturing and construction through operation.  Broad examples are:  new buildings, consideration of the form and orientation, compact buildings allow for better natural light distribution.  For your interiors, proper ventilation, providing a variety of space and healthy material selections; and connection to place:  local and natural materials, local vegetation.  SHOW WEBSITES!!</a:t>
            </a:r>
          </a:p>
          <a:p>
            <a:pPr marL="0" marR="0" lvl="0" indent="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sz="1800" b="0" i="0" u="none" strike="noStrike" dirty="0">
                <a:solidFill>
                  <a:srgbClr val="000000"/>
                </a:solidFill>
                <a:effectLst/>
                <a:latin typeface="Calibri" panose="020F0502020204030204" pitchFamily="34" charset="0"/>
              </a:rPr>
              <a:t>We are seeing more and more vacant big box stores; they are in all communities. The adaptive reuse of these spaces is the most sustainable type of building you can have.  Existing buildings have a large amount of embodied carbon. This is a former Super Walmart in rural Indiana</a:t>
            </a:r>
            <a:endParaRPr lang="en-US" sz="1800" b="0" i="0" u="none" strike="noStrike" dirty="0">
              <a:solidFill>
                <a:srgbClr val="000000"/>
              </a:solidFill>
              <a:effectLst/>
              <a:latin typeface="Noto Sans Symbols"/>
            </a:endParaRPr>
          </a:p>
          <a:p>
            <a:br>
              <a:rPr lang="en-US" b="0" dirty="0">
                <a:effectLst/>
              </a:rPr>
            </a:br>
            <a:endParaRPr lang="en-US" dirty="0"/>
          </a:p>
        </p:txBody>
      </p:sp>
      <p:sp>
        <p:nvSpPr>
          <p:cNvPr id="4" name="Slide Number Placeholder 3"/>
          <p:cNvSpPr>
            <a:spLocks noGrp="1"/>
          </p:cNvSpPr>
          <p:nvPr>
            <p:ph type="sldNum" sz="quarter" idx="5"/>
          </p:nvPr>
        </p:nvSpPr>
        <p:spPr/>
        <p:txBody>
          <a:bodyPr/>
          <a:lstStyle/>
          <a:p>
            <a:pPr>
              <a:defRPr/>
            </a:pPr>
            <a:fld id="{DDDBF211-50B7-4583-85C6-5AA595C835CA}" type="slidenum">
              <a:rPr lang="en-US" smtClean="0"/>
              <a:pPr>
                <a:defRPr/>
              </a:pPr>
              <a:t>25</a:t>
            </a:fld>
            <a:endParaRPr lang="en-US"/>
          </a:p>
        </p:txBody>
      </p:sp>
    </p:spTree>
    <p:extLst>
      <p:ext uri="{BB962C8B-B14F-4D97-AF65-F5344CB8AC3E}">
        <p14:creationId xmlns:p14="http://schemas.microsoft.com/office/powerpoint/2010/main" val="9724269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This community was able to secure grant funding to transform this very large space into an asset. It will hold a food pantry, a community library, government services, and a YMCA. It is incredible to see investment like this and take this opportunity of transforming it into a vibrant community civic space. </a:t>
            </a:r>
            <a:endParaRPr lang="en-US" sz="1800" b="0" i="0" u="none" strike="noStrike" dirty="0">
              <a:solidFill>
                <a:srgbClr val="000000"/>
              </a:solidFill>
              <a:effectLst/>
              <a:latin typeface="Noto Sans Symbols"/>
            </a:endParaRPr>
          </a:p>
          <a:p>
            <a:br>
              <a:rPr lang="en-US" b="0" dirty="0">
                <a:effectLst/>
              </a:rPr>
            </a:br>
            <a:endParaRPr lang="en-US" dirty="0"/>
          </a:p>
        </p:txBody>
      </p:sp>
      <p:sp>
        <p:nvSpPr>
          <p:cNvPr id="4" name="Slide Number Placeholder 3"/>
          <p:cNvSpPr>
            <a:spLocks noGrp="1"/>
          </p:cNvSpPr>
          <p:nvPr>
            <p:ph type="sldNum" sz="quarter" idx="5"/>
          </p:nvPr>
        </p:nvSpPr>
        <p:spPr/>
        <p:txBody>
          <a:bodyPr/>
          <a:lstStyle/>
          <a:p>
            <a:pPr>
              <a:defRPr/>
            </a:pPr>
            <a:fld id="{DDDBF211-50B7-4583-85C6-5AA595C835CA}" type="slidenum">
              <a:rPr lang="en-US" smtClean="0"/>
              <a:pPr>
                <a:defRPr/>
              </a:pPr>
              <a:t>26</a:t>
            </a:fld>
            <a:endParaRPr lang="en-US"/>
          </a:p>
        </p:txBody>
      </p:sp>
    </p:spTree>
    <p:extLst>
      <p:ext uri="{BB962C8B-B14F-4D97-AF65-F5344CB8AC3E}">
        <p14:creationId xmlns:p14="http://schemas.microsoft.com/office/powerpoint/2010/main" val="26181140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but it is critical that these spaces are transformed…to be a home for the community and not feel like you are stepping into a familiar retail space that we’ve all been to before. There must be a sense of place.</a:t>
            </a:r>
            <a:endParaRPr lang="en-US" sz="1800" b="0" i="0" u="none" strike="noStrike" dirty="0">
              <a:solidFill>
                <a:srgbClr val="000000"/>
              </a:solidFill>
              <a:effectLst/>
              <a:latin typeface="Noto Sans Symbols"/>
            </a:endParaRPr>
          </a:p>
          <a:p>
            <a:br>
              <a:rPr lang="en-US" b="0" dirty="0">
                <a:effectLst/>
              </a:rPr>
            </a:br>
            <a:endParaRPr lang="en-US" dirty="0"/>
          </a:p>
        </p:txBody>
      </p:sp>
      <p:sp>
        <p:nvSpPr>
          <p:cNvPr id="4" name="Slide Number Placeholder 3"/>
          <p:cNvSpPr>
            <a:spLocks noGrp="1"/>
          </p:cNvSpPr>
          <p:nvPr>
            <p:ph type="sldNum" sz="quarter" idx="5"/>
          </p:nvPr>
        </p:nvSpPr>
        <p:spPr/>
        <p:txBody>
          <a:bodyPr/>
          <a:lstStyle/>
          <a:p>
            <a:pPr>
              <a:defRPr/>
            </a:pPr>
            <a:fld id="{DDDBF211-50B7-4583-85C6-5AA595C835CA}" type="slidenum">
              <a:rPr lang="en-US" smtClean="0"/>
              <a:pPr>
                <a:defRPr/>
              </a:pPr>
              <a:t>27</a:t>
            </a:fld>
            <a:endParaRPr lang="en-US"/>
          </a:p>
        </p:txBody>
      </p:sp>
    </p:spTree>
    <p:extLst>
      <p:ext uri="{BB962C8B-B14F-4D97-AF65-F5344CB8AC3E}">
        <p14:creationId xmlns:p14="http://schemas.microsoft.com/office/powerpoint/2010/main" val="788229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As mentioned earlier we started this project being very mindful of the of the pandemic we were in. and developed a Vision and a series of objectives to serve as our guiding</a:t>
            </a:r>
            <a:r>
              <a:rPr lang="en-US" sz="1800" b="1" i="0" u="none" strike="noStrike" dirty="0">
                <a:solidFill>
                  <a:srgbClr val="000000"/>
                </a:solidFill>
                <a:effectLst/>
                <a:latin typeface="Calibri" panose="020F0502020204030204" pitchFamily="34" charset="0"/>
              </a:rPr>
              <a:t> </a:t>
            </a:r>
            <a:r>
              <a:rPr lang="en-US" sz="1800" b="0" i="0" u="none" strike="noStrike" dirty="0">
                <a:solidFill>
                  <a:srgbClr val="000000"/>
                </a:solidFill>
                <a:effectLst/>
                <a:latin typeface="Calibri" panose="020F0502020204030204" pitchFamily="34" charset="0"/>
              </a:rPr>
              <a:t>light through the entire design process, from early conception to construction closeout.  READ/ PARAPHRASE objectives</a:t>
            </a:r>
            <a:endParaRPr lang="en-US" sz="1800" b="1" i="0" u="none" strike="noStrike" dirty="0">
              <a:solidFill>
                <a:srgbClr val="000000"/>
              </a:solidFill>
              <a:effectLst/>
              <a:latin typeface="Calibri" panose="020F0502020204030204" pitchFamily="34" charset="0"/>
            </a:endParaRPr>
          </a:p>
          <a:p>
            <a:br>
              <a:rPr lang="en-US" b="0" dirty="0">
                <a:effectLst/>
              </a:rPr>
            </a:br>
            <a:endParaRPr lang="en-US" dirty="0"/>
          </a:p>
        </p:txBody>
      </p:sp>
      <p:sp>
        <p:nvSpPr>
          <p:cNvPr id="4" name="Slide Number Placeholder 3"/>
          <p:cNvSpPr>
            <a:spLocks noGrp="1"/>
          </p:cNvSpPr>
          <p:nvPr>
            <p:ph type="sldNum" sz="quarter" idx="5"/>
          </p:nvPr>
        </p:nvSpPr>
        <p:spPr/>
        <p:txBody>
          <a:bodyPr/>
          <a:lstStyle/>
          <a:p>
            <a:pPr>
              <a:defRPr/>
            </a:pPr>
            <a:fld id="{DDDBF211-50B7-4583-85C6-5AA595C835CA}" type="slidenum">
              <a:rPr lang="en-US" smtClean="0"/>
              <a:pPr>
                <a:defRPr/>
              </a:pPr>
              <a:t>28</a:t>
            </a:fld>
            <a:endParaRPr lang="en-US"/>
          </a:p>
        </p:txBody>
      </p:sp>
    </p:spTree>
    <p:extLst>
      <p:ext uri="{BB962C8B-B14F-4D97-AF65-F5344CB8AC3E}">
        <p14:creationId xmlns:p14="http://schemas.microsoft.com/office/powerpoint/2010/main" val="27152492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And to make things more interesting, upon commencement of design, the library rolled out their new brand strategy and attributes.  This idea of ‘learning without limits’ as they state:  brings a variety of diverse individuals together for a unique experience every time. The library provides the guardrails to explore ideas and make connections, while still allowing for individuals to pave their own path. This is how CHPL continues to provide its resources and expertise and the space needed to support this through adaptability and thoughtful placemaking.</a:t>
            </a:r>
            <a:endParaRPr lang="en-US" sz="1800" b="0" i="0" u="none" strike="noStrike" dirty="0">
              <a:solidFill>
                <a:srgbClr val="000000"/>
              </a:solidFill>
              <a:effectLst/>
              <a:latin typeface="Noto Sans Symbols"/>
            </a:endParaRPr>
          </a:p>
          <a:p>
            <a:br>
              <a:rPr lang="en-US" b="0" dirty="0">
                <a:effectLst/>
              </a:rPr>
            </a:br>
            <a:endParaRPr lang="en-US" dirty="0"/>
          </a:p>
        </p:txBody>
      </p:sp>
      <p:sp>
        <p:nvSpPr>
          <p:cNvPr id="4" name="Slide Number Placeholder 3"/>
          <p:cNvSpPr>
            <a:spLocks noGrp="1"/>
          </p:cNvSpPr>
          <p:nvPr>
            <p:ph type="sldNum" sz="quarter" idx="5"/>
          </p:nvPr>
        </p:nvSpPr>
        <p:spPr/>
        <p:txBody>
          <a:bodyPr/>
          <a:lstStyle/>
          <a:p>
            <a:pPr>
              <a:defRPr/>
            </a:pPr>
            <a:fld id="{DDDBF211-50B7-4583-85C6-5AA595C835CA}" type="slidenum">
              <a:rPr lang="en-US" smtClean="0"/>
              <a:pPr>
                <a:defRPr/>
              </a:pPr>
              <a:t>29</a:t>
            </a:fld>
            <a:endParaRPr lang="en-US"/>
          </a:p>
        </p:txBody>
      </p:sp>
    </p:spTree>
    <p:extLst>
      <p:ext uri="{BB962C8B-B14F-4D97-AF65-F5344CB8AC3E}">
        <p14:creationId xmlns:p14="http://schemas.microsoft.com/office/powerpoint/2010/main" val="2314898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en-US" sz="1400" b="0" i="0" u="none" strike="noStrike" dirty="0">
                <a:solidFill>
                  <a:srgbClr val="000000"/>
                </a:solidFill>
                <a:effectLst/>
                <a:latin typeface="Calibri" panose="020F0502020204030204" pitchFamily="34" charset="0"/>
              </a:rPr>
              <a:t>I’m Brett Bonfield, Chief Operating Officer at Cincinnati &amp; Hamilton County Public Library, which we call CHPL. </a:t>
            </a:r>
            <a:endParaRPr lang="en-US" sz="1400" b="0" i="0" u="none" strike="noStrike" dirty="0">
              <a:solidFill>
                <a:srgbClr val="000000"/>
              </a:solidFill>
              <a:effectLst/>
              <a:latin typeface="Noto Sans Symbols"/>
            </a:endParaRPr>
          </a:p>
          <a:p>
            <a:pPr marL="742950" lvl="1" indent="-285750" rtl="0" fontAlgn="base">
              <a:spcBef>
                <a:spcPts val="0"/>
              </a:spcBef>
              <a:spcAft>
                <a:spcPts val="0"/>
              </a:spcAft>
              <a:buFont typeface="Arial" panose="020B0604020202020204" pitchFamily="34" charset="0"/>
              <a:buChar char="•"/>
            </a:pPr>
            <a:r>
              <a:rPr lang="en-US" sz="1400" b="0" i="0" u="none" strike="noStrike" dirty="0">
                <a:solidFill>
                  <a:srgbClr val="000000"/>
                </a:solidFill>
                <a:effectLst/>
                <a:latin typeface="Calibri" panose="020F0502020204030204" pitchFamily="34" charset="0"/>
              </a:rPr>
              <a:t>For visual and auditory accessibility, I’m a white, cis man in my early-50s, clean shaven with greying hair, and I am wearing a suit and tie. My pronouns are he/him.</a:t>
            </a:r>
            <a:endParaRPr lang="en-US" sz="1400" b="0" i="0" u="none" strike="noStrike" dirty="0">
              <a:solidFill>
                <a:srgbClr val="000000"/>
              </a:solidFill>
              <a:effectLst/>
              <a:latin typeface="Courier New" panose="02070309020205020404" pitchFamily="49" charset="0"/>
            </a:endParaRPr>
          </a:p>
          <a:p>
            <a:pPr marL="742950" lvl="1" indent="-285750" rtl="0" fontAlgn="base">
              <a:spcBef>
                <a:spcPts val="0"/>
              </a:spcBef>
              <a:spcAft>
                <a:spcPts val="0"/>
              </a:spcAft>
              <a:buFont typeface="Arial" panose="020B0604020202020204" pitchFamily="34" charset="0"/>
              <a:buChar char="•"/>
            </a:pPr>
            <a:r>
              <a:rPr lang="en-US" sz="1400" b="0" i="0" u="none" strike="noStrike" dirty="0">
                <a:solidFill>
                  <a:srgbClr val="000000"/>
                </a:solidFill>
                <a:effectLst/>
                <a:latin typeface="Calibri" panose="020F0502020204030204" pitchFamily="34" charset="0"/>
              </a:rPr>
              <a:t>Information about CHPL can be found in a one-page PDF attachment I’ve uploaded to the OLC conference app for this session and you’re welcome to review it during or after our presentation.</a:t>
            </a:r>
            <a:endParaRPr lang="en-US" sz="1400" b="0" i="0" u="none" strike="noStrike" dirty="0">
              <a:solidFill>
                <a:srgbClr val="000000"/>
              </a:solidFill>
              <a:effectLst/>
              <a:latin typeface="Courier New" panose="02070309020205020404" pitchFamily="49" charset="0"/>
            </a:endParaRPr>
          </a:p>
          <a:p>
            <a:pPr marL="742950" lvl="1" indent="-285750" rtl="0" fontAlgn="base">
              <a:spcBef>
                <a:spcPts val="0"/>
              </a:spcBef>
              <a:spcAft>
                <a:spcPts val="0"/>
              </a:spcAft>
              <a:buFont typeface="Arial" panose="020B0604020202020204" pitchFamily="34" charset="0"/>
              <a:buChar char="•"/>
            </a:pPr>
            <a:r>
              <a:rPr lang="en-US" sz="1400" b="0" i="0" u="none" strike="noStrike" dirty="0">
                <a:solidFill>
                  <a:srgbClr val="000000"/>
                </a:solidFill>
                <a:effectLst/>
                <a:latin typeface="Calibri" panose="020F0502020204030204" pitchFamily="34" charset="0"/>
              </a:rPr>
              <a:t>A term on the page that may be unfamiliar: Area of Dominant Influence. It’s from </a:t>
            </a:r>
            <a:r>
              <a:rPr lang="en-US" sz="1400" b="0" i="0" u="none" strike="noStrike" dirty="0" err="1">
                <a:solidFill>
                  <a:srgbClr val="000000"/>
                </a:solidFill>
                <a:effectLst/>
                <a:latin typeface="Calibri" panose="020F0502020204030204" pitchFamily="34" charset="0"/>
              </a:rPr>
              <a:t>OrangeBoy</a:t>
            </a:r>
            <a:r>
              <a:rPr lang="en-US" sz="1400" b="0" i="0" u="none" strike="noStrike" dirty="0">
                <a:solidFill>
                  <a:srgbClr val="000000"/>
                </a:solidFill>
                <a:effectLst/>
                <a:latin typeface="Calibri" panose="020F0502020204030204" pitchFamily="34" charset="0"/>
              </a:rPr>
              <a:t>, which we use for data analysis. It’s used in multi-branch systems to associate customers to the branch they seem likely to use most often.</a:t>
            </a:r>
            <a:endParaRPr lang="en-US" sz="1400" b="0" i="0" u="none" strike="noStrike" dirty="0">
              <a:solidFill>
                <a:srgbClr val="000000"/>
              </a:solidFill>
              <a:effectLst/>
              <a:latin typeface="Courier New" panose="02070309020205020404" pitchFamily="49" charset="0"/>
            </a:endParaRPr>
          </a:p>
          <a:p>
            <a:br>
              <a:rPr lang="en-US" b="0" dirty="0">
                <a:effectLst/>
              </a:rPr>
            </a:br>
            <a:endParaRPr lang="en-US" dirty="0"/>
          </a:p>
        </p:txBody>
      </p:sp>
      <p:sp>
        <p:nvSpPr>
          <p:cNvPr id="4" name="Slide Number Placeholder 3"/>
          <p:cNvSpPr>
            <a:spLocks noGrp="1"/>
          </p:cNvSpPr>
          <p:nvPr>
            <p:ph type="sldNum" sz="quarter" idx="5"/>
          </p:nvPr>
        </p:nvSpPr>
        <p:spPr/>
        <p:txBody>
          <a:bodyPr/>
          <a:lstStyle/>
          <a:p>
            <a:pPr>
              <a:defRPr/>
            </a:pPr>
            <a:fld id="{DDDBF211-50B7-4583-85C6-5AA595C835CA}" type="slidenum">
              <a:rPr lang="en-US" smtClean="0"/>
              <a:pPr>
                <a:defRPr/>
              </a:pPr>
              <a:t>3</a:t>
            </a:fld>
            <a:endParaRPr lang="en-US"/>
          </a:p>
        </p:txBody>
      </p:sp>
    </p:spTree>
    <p:extLst>
      <p:ext uri="{BB962C8B-B14F-4D97-AF65-F5344CB8AC3E}">
        <p14:creationId xmlns:p14="http://schemas.microsoft.com/office/powerpoint/2010/main" val="41144126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We began to develop a plan that was welcoming, evokes curiosity and is delineated enough to allow for individuals to explore on their own terms, to achieve the vision and objectives and to meet the desire of ‘learning without limits’. At the center in yellow is a marketplace similar in concept to the previous images. By placing a centralized hub of activity, it allows for a barrier free entry in that when you enter, there is ability to gain bearings, understand the layout and where you can get help. This space also allows for the kind of flexibility necessary for the resources to shrink and flex to meet the needs of the community where there is an overlap between the marketplace and the adult/children/teen areas.</a:t>
            </a:r>
            <a:endParaRPr lang="en-US" sz="1800" b="0" i="0" u="none" strike="noStrike" dirty="0">
              <a:solidFill>
                <a:srgbClr val="000000"/>
              </a:solidFill>
              <a:effectLst/>
              <a:latin typeface="Noto Sans Symbols"/>
            </a:endParaRPr>
          </a:p>
          <a:p>
            <a:br>
              <a:rPr lang="en-US" b="0" dirty="0">
                <a:effectLst/>
              </a:rPr>
            </a:br>
            <a:endParaRPr lang="en-US" dirty="0"/>
          </a:p>
        </p:txBody>
      </p:sp>
      <p:sp>
        <p:nvSpPr>
          <p:cNvPr id="4" name="Slide Number Placeholder 3"/>
          <p:cNvSpPr>
            <a:spLocks noGrp="1"/>
          </p:cNvSpPr>
          <p:nvPr>
            <p:ph type="sldNum" sz="quarter" idx="5"/>
          </p:nvPr>
        </p:nvSpPr>
        <p:spPr/>
        <p:txBody>
          <a:bodyPr/>
          <a:lstStyle/>
          <a:p>
            <a:pPr>
              <a:defRPr/>
            </a:pPr>
            <a:fld id="{DDDBF211-50B7-4583-85C6-5AA595C835CA}" type="slidenum">
              <a:rPr lang="en-US" smtClean="0"/>
              <a:pPr>
                <a:defRPr/>
              </a:pPr>
              <a:t>30</a:t>
            </a:fld>
            <a:endParaRPr lang="en-US"/>
          </a:p>
        </p:txBody>
      </p:sp>
    </p:spTree>
    <p:extLst>
      <p:ext uri="{BB962C8B-B14F-4D97-AF65-F5344CB8AC3E}">
        <p14:creationId xmlns:p14="http://schemas.microsoft.com/office/powerpoint/2010/main" val="7402662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Calibri" panose="020F0502020204030204" pitchFamily="34" charset="0"/>
              </a:rPr>
              <a:t>But like any process, we certainly didn’t get it right immediately, the marketplace wasn’t as flexible as we had hoped</a:t>
            </a:r>
            <a:endParaRPr lang="en-US" b="0" dirty="0">
              <a:effectLst/>
            </a:endParaRPr>
          </a:p>
          <a:p>
            <a:br>
              <a:rPr lang="en-US" b="0" dirty="0">
                <a:effectLst/>
              </a:rPr>
            </a:br>
            <a:endParaRPr lang="en-US" dirty="0"/>
          </a:p>
        </p:txBody>
      </p:sp>
      <p:sp>
        <p:nvSpPr>
          <p:cNvPr id="4" name="Slide Number Placeholder 3"/>
          <p:cNvSpPr>
            <a:spLocks noGrp="1"/>
          </p:cNvSpPr>
          <p:nvPr>
            <p:ph type="sldNum" sz="quarter" idx="5"/>
          </p:nvPr>
        </p:nvSpPr>
        <p:spPr/>
        <p:txBody>
          <a:bodyPr/>
          <a:lstStyle/>
          <a:p>
            <a:pPr>
              <a:defRPr/>
            </a:pPr>
            <a:fld id="{DDDBF211-50B7-4583-85C6-5AA595C835CA}" type="slidenum">
              <a:rPr lang="en-US" smtClean="0"/>
              <a:pPr>
                <a:defRPr/>
              </a:pPr>
              <a:t>31</a:t>
            </a:fld>
            <a:endParaRPr lang="en-US"/>
          </a:p>
        </p:txBody>
      </p:sp>
    </p:spTree>
    <p:extLst>
      <p:ext uri="{BB962C8B-B14F-4D97-AF65-F5344CB8AC3E}">
        <p14:creationId xmlns:p14="http://schemas.microsoft.com/office/powerpoint/2010/main" val="9747081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we also wanted this space to be a place where very large events could occur and really wanted to include stadium style seating to emphasize this.  </a:t>
            </a:r>
            <a:endParaRPr lang="en-US" sz="1800" b="0" i="0" u="none" strike="noStrike" dirty="0">
              <a:solidFill>
                <a:srgbClr val="000000"/>
              </a:solidFill>
              <a:effectLst/>
              <a:latin typeface="Noto Sans Symbols"/>
            </a:endParaRPr>
          </a:p>
          <a:p>
            <a:br>
              <a:rPr lang="en-US" b="0" dirty="0">
                <a:effectLst/>
              </a:rPr>
            </a:br>
            <a:endParaRPr lang="en-US" dirty="0"/>
          </a:p>
        </p:txBody>
      </p:sp>
      <p:sp>
        <p:nvSpPr>
          <p:cNvPr id="4" name="Slide Number Placeholder 3"/>
          <p:cNvSpPr>
            <a:spLocks noGrp="1"/>
          </p:cNvSpPr>
          <p:nvPr>
            <p:ph type="sldNum" sz="quarter" idx="5"/>
          </p:nvPr>
        </p:nvSpPr>
        <p:spPr/>
        <p:txBody>
          <a:bodyPr/>
          <a:lstStyle/>
          <a:p>
            <a:pPr>
              <a:defRPr/>
            </a:pPr>
            <a:fld id="{DDDBF211-50B7-4583-85C6-5AA595C835CA}" type="slidenum">
              <a:rPr lang="en-US" smtClean="0"/>
              <a:pPr>
                <a:defRPr/>
              </a:pPr>
              <a:t>32</a:t>
            </a:fld>
            <a:endParaRPr lang="en-US"/>
          </a:p>
        </p:txBody>
      </p:sp>
    </p:spTree>
    <p:extLst>
      <p:ext uri="{BB962C8B-B14F-4D97-AF65-F5344CB8AC3E}">
        <p14:creationId xmlns:p14="http://schemas.microsoft.com/office/powerpoint/2010/main" val="25475886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to Brett’s point, toilet rooms were also not meeting the libraries needs, there weren’t any in the children’s area, there also weren’t the necessary connections between spaces such as the children’s to teen</a:t>
            </a:r>
            <a:endParaRPr lang="en-US" sz="1800" b="0" i="0" u="none" strike="noStrike" dirty="0">
              <a:solidFill>
                <a:srgbClr val="000000"/>
              </a:solidFill>
              <a:effectLst/>
              <a:latin typeface="Noto Sans Symbols"/>
            </a:endParaRPr>
          </a:p>
          <a:p>
            <a:br>
              <a:rPr lang="en-US" b="0" dirty="0">
                <a:effectLst/>
              </a:rPr>
            </a:br>
            <a:endParaRPr lang="en-US" dirty="0"/>
          </a:p>
        </p:txBody>
      </p:sp>
      <p:sp>
        <p:nvSpPr>
          <p:cNvPr id="4" name="Slide Number Placeholder 3"/>
          <p:cNvSpPr>
            <a:spLocks noGrp="1"/>
          </p:cNvSpPr>
          <p:nvPr>
            <p:ph type="sldNum" sz="quarter" idx="5"/>
          </p:nvPr>
        </p:nvSpPr>
        <p:spPr/>
        <p:txBody>
          <a:bodyPr/>
          <a:lstStyle/>
          <a:p>
            <a:pPr>
              <a:defRPr/>
            </a:pPr>
            <a:fld id="{DDDBF211-50B7-4583-85C6-5AA595C835CA}" type="slidenum">
              <a:rPr lang="en-US" smtClean="0"/>
              <a:pPr>
                <a:defRPr/>
              </a:pPr>
              <a:t>33</a:t>
            </a:fld>
            <a:endParaRPr lang="en-US"/>
          </a:p>
        </p:txBody>
      </p:sp>
    </p:spTree>
    <p:extLst>
      <p:ext uri="{BB962C8B-B14F-4D97-AF65-F5344CB8AC3E}">
        <p14:creationId xmlns:p14="http://schemas.microsoft.com/office/powerpoint/2010/main" val="2679433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in the end, we landed with a design that met all goals. Utilizing fixed elements to define spaces while maintaining adaptability within the fixed spaces (messy meeting room, pods, community meeting room, and flexibility with movable furniture in the marketplace.  If you can, take a look at the space yourself using the QR code.</a:t>
            </a:r>
            <a:endParaRPr lang="en-US" sz="1800" b="1" i="0" u="none" strike="noStrike" dirty="0">
              <a:solidFill>
                <a:srgbClr val="000000"/>
              </a:solidFill>
              <a:effectLst/>
              <a:latin typeface="Calibri" panose="020F0502020204030204" pitchFamily="34" charset="0"/>
            </a:endParaRPr>
          </a:p>
          <a:p>
            <a:br>
              <a:rPr lang="en-US" b="0" dirty="0">
                <a:effectLst/>
              </a:rPr>
            </a:br>
            <a:endParaRPr lang="en-US" dirty="0"/>
          </a:p>
        </p:txBody>
      </p:sp>
      <p:sp>
        <p:nvSpPr>
          <p:cNvPr id="4" name="Slide Number Placeholder 3"/>
          <p:cNvSpPr>
            <a:spLocks noGrp="1"/>
          </p:cNvSpPr>
          <p:nvPr>
            <p:ph type="sldNum" sz="quarter" idx="5"/>
          </p:nvPr>
        </p:nvSpPr>
        <p:spPr/>
        <p:txBody>
          <a:bodyPr/>
          <a:lstStyle/>
          <a:p>
            <a:pPr>
              <a:defRPr/>
            </a:pPr>
            <a:fld id="{DDDBF211-50B7-4583-85C6-5AA595C835CA}" type="slidenum">
              <a:rPr lang="en-US" smtClean="0"/>
              <a:pPr>
                <a:defRPr/>
              </a:pPr>
              <a:t>34</a:t>
            </a:fld>
            <a:endParaRPr lang="en-US"/>
          </a:p>
        </p:txBody>
      </p:sp>
    </p:spTree>
    <p:extLst>
      <p:ext uri="{BB962C8B-B14F-4D97-AF65-F5344CB8AC3E}">
        <p14:creationId xmlns:p14="http://schemas.microsoft.com/office/powerpoint/2010/main" val="21657800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a space that would meet the needs of each demographic.  A place that’s playful for its youngest customers, engaging for teenagers and refined for adults that might want some peace and quiet.</a:t>
            </a:r>
            <a:endParaRPr lang="en-US" sz="1800" b="0" i="0" u="none" strike="noStrike" dirty="0">
              <a:solidFill>
                <a:srgbClr val="000000"/>
              </a:solidFill>
              <a:effectLst/>
              <a:latin typeface="Noto Sans Symbols"/>
            </a:endParaRPr>
          </a:p>
          <a:p>
            <a:br>
              <a:rPr lang="en-US" b="0" dirty="0">
                <a:effectLst/>
              </a:rPr>
            </a:br>
            <a:endParaRPr lang="en-US" dirty="0"/>
          </a:p>
        </p:txBody>
      </p:sp>
      <p:sp>
        <p:nvSpPr>
          <p:cNvPr id="4" name="Slide Number Placeholder 3"/>
          <p:cNvSpPr>
            <a:spLocks noGrp="1"/>
          </p:cNvSpPr>
          <p:nvPr>
            <p:ph type="sldNum" sz="quarter" idx="5"/>
          </p:nvPr>
        </p:nvSpPr>
        <p:spPr/>
        <p:txBody>
          <a:bodyPr/>
          <a:lstStyle/>
          <a:p>
            <a:pPr>
              <a:defRPr/>
            </a:pPr>
            <a:fld id="{DDDBF211-50B7-4583-85C6-5AA595C835CA}" type="slidenum">
              <a:rPr lang="en-US" smtClean="0"/>
              <a:pPr>
                <a:defRPr/>
              </a:pPr>
              <a:t>35</a:t>
            </a:fld>
            <a:endParaRPr lang="en-US"/>
          </a:p>
        </p:txBody>
      </p:sp>
    </p:spTree>
    <p:extLst>
      <p:ext uri="{BB962C8B-B14F-4D97-AF65-F5344CB8AC3E}">
        <p14:creationId xmlns:p14="http://schemas.microsoft.com/office/powerpoint/2010/main" val="31023625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360"/>
              </a:spcBef>
              <a:spcAft>
                <a:spcPts val="0"/>
              </a:spcAft>
            </a:pPr>
            <a:r>
              <a:rPr lang="en-US" sz="1800" b="0" i="0" u="none" strike="noStrike" dirty="0">
                <a:solidFill>
                  <a:srgbClr val="000000"/>
                </a:solidFill>
                <a:effectLst/>
                <a:latin typeface="Calibri" panose="020F0502020204030204" pitchFamily="34" charset="0"/>
              </a:rPr>
              <a:t>children’s area, creating opportunities to play, cozy up with a caregiver to read and a reading corner for smaller programs.  the garage doors to the right are part of what we call the messy room, no carpet, </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pPr>
              <a:defRPr/>
            </a:pPr>
            <a:fld id="{DDDBF211-50B7-4583-85C6-5AA595C835CA}" type="slidenum">
              <a:rPr lang="en-US" smtClean="0"/>
              <a:pPr>
                <a:defRPr/>
              </a:pPr>
              <a:t>36</a:t>
            </a:fld>
            <a:endParaRPr lang="en-US"/>
          </a:p>
        </p:txBody>
      </p:sp>
    </p:spTree>
    <p:extLst>
      <p:ext uri="{BB962C8B-B14F-4D97-AF65-F5344CB8AC3E}">
        <p14:creationId xmlns:p14="http://schemas.microsoft.com/office/powerpoint/2010/main" val="500801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360"/>
              </a:spcBef>
              <a:spcAft>
                <a:spcPts val="0"/>
              </a:spcAft>
            </a:pPr>
            <a:r>
              <a:rPr lang="en-US" sz="1800" b="0" i="0" u="none" strike="noStrike" dirty="0">
                <a:solidFill>
                  <a:srgbClr val="000000"/>
                </a:solidFill>
                <a:effectLst/>
                <a:latin typeface="Calibri" panose="020F0502020204030204" pitchFamily="34" charset="0"/>
              </a:rPr>
              <a:t>teen and tween area, pod, computer space to geek out, space to work on projects together and places to just hang out and socialize</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pPr>
              <a:defRPr/>
            </a:pPr>
            <a:fld id="{DDDBF211-50B7-4583-85C6-5AA595C835CA}" type="slidenum">
              <a:rPr lang="en-US" smtClean="0"/>
              <a:pPr>
                <a:defRPr/>
              </a:pPr>
              <a:t>37</a:t>
            </a:fld>
            <a:endParaRPr lang="en-US"/>
          </a:p>
        </p:txBody>
      </p:sp>
    </p:spTree>
    <p:extLst>
      <p:ext uri="{BB962C8B-B14F-4D97-AF65-F5344CB8AC3E}">
        <p14:creationId xmlns:p14="http://schemas.microsoft.com/office/powerpoint/2010/main" val="32899544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for the exterior, we had to work closely with the Mall owner to negotiate the vision of the library with their own interests.  The library wanted increased visibility, and awareness of the size of the space.  The design also had to meet the libraries budget, so we designed an element that works with the existing structure, utilizing a painted tube that transforms the existing façade to something new and recognizable, I’ll meet you at the flag”.  Then utilizing paint to highlight the overall size.  </a:t>
            </a:r>
            <a:endParaRPr lang="en-US" sz="1800" b="1" i="0" u="none" strike="noStrike" dirty="0">
              <a:solidFill>
                <a:srgbClr val="000000"/>
              </a:solidFill>
              <a:effectLst/>
              <a:latin typeface="Calibri" panose="020F0502020204030204" pitchFamily="34" charset="0"/>
            </a:endParaRPr>
          </a:p>
          <a:p>
            <a:br>
              <a:rPr lang="en-US" b="0" dirty="0">
                <a:effectLst/>
              </a:rPr>
            </a:br>
            <a:endParaRPr lang="en-US" dirty="0"/>
          </a:p>
        </p:txBody>
      </p:sp>
      <p:sp>
        <p:nvSpPr>
          <p:cNvPr id="4" name="Slide Number Placeholder 3"/>
          <p:cNvSpPr>
            <a:spLocks noGrp="1"/>
          </p:cNvSpPr>
          <p:nvPr>
            <p:ph type="sldNum" sz="quarter" idx="5"/>
          </p:nvPr>
        </p:nvSpPr>
        <p:spPr/>
        <p:txBody>
          <a:bodyPr/>
          <a:lstStyle/>
          <a:p>
            <a:pPr>
              <a:defRPr/>
            </a:pPr>
            <a:fld id="{DDDBF211-50B7-4583-85C6-5AA595C835CA}" type="slidenum">
              <a:rPr lang="en-US" smtClean="0"/>
              <a:pPr>
                <a:defRPr/>
              </a:pPr>
              <a:t>38</a:t>
            </a:fld>
            <a:endParaRPr lang="en-US"/>
          </a:p>
        </p:txBody>
      </p:sp>
    </p:spTree>
    <p:extLst>
      <p:ext uri="{BB962C8B-B14F-4D97-AF65-F5344CB8AC3E}">
        <p14:creationId xmlns:p14="http://schemas.microsoft.com/office/powerpoint/2010/main" val="42405631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We also worked with the civil engineer to redefine the curb to allow for a much safer arrival experience.</a:t>
            </a:r>
            <a:endParaRPr lang="en-US" sz="1800" b="1" i="0" u="none" strike="noStrike" dirty="0">
              <a:solidFill>
                <a:srgbClr val="000000"/>
              </a:solidFill>
              <a:effectLst/>
              <a:latin typeface="Calibri" panose="020F0502020204030204" pitchFamily="34" charset="0"/>
            </a:endParaRPr>
          </a:p>
          <a:p>
            <a:br>
              <a:rPr lang="en-US" b="0" dirty="0">
                <a:effectLst/>
              </a:rPr>
            </a:br>
            <a:endParaRPr lang="en-US" dirty="0"/>
          </a:p>
        </p:txBody>
      </p:sp>
      <p:sp>
        <p:nvSpPr>
          <p:cNvPr id="4" name="Slide Number Placeholder 3"/>
          <p:cNvSpPr>
            <a:spLocks noGrp="1"/>
          </p:cNvSpPr>
          <p:nvPr>
            <p:ph type="sldNum" sz="quarter" idx="5"/>
          </p:nvPr>
        </p:nvSpPr>
        <p:spPr/>
        <p:txBody>
          <a:bodyPr/>
          <a:lstStyle/>
          <a:p>
            <a:pPr>
              <a:defRPr/>
            </a:pPr>
            <a:fld id="{DDDBF211-50B7-4583-85C6-5AA595C835CA}" type="slidenum">
              <a:rPr lang="en-US" smtClean="0"/>
              <a:pPr>
                <a:defRPr/>
              </a:pPr>
              <a:t>39</a:t>
            </a:fld>
            <a:endParaRPr lang="en-US"/>
          </a:p>
        </p:txBody>
      </p:sp>
    </p:spTree>
    <p:extLst>
      <p:ext uri="{BB962C8B-B14F-4D97-AF65-F5344CB8AC3E}">
        <p14:creationId xmlns:p14="http://schemas.microsoft.com/office/powerpoint/2010/main" val="916862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en-US" sz="1400" b="0" i="0" u="none" strike="noStrike" dirty="0">
                <a:solidFill>
                  <a:srgbClr val="000000"/>
                </a:solidFill>
                <a:effectLst/>
                <a:latin typeface="Calibri" panose="020F0502020204030204" pitchFamily="34" charset="0"/>
              </a:rPr>
              <a:t>This is the Deer Park Branch page from CHPL’s Facilities Master Plan, which is easy to find on our website.</a:t>
            </a:r>
            <a:endParaRPr lang="en-US" sz="1400" b="0" i="0" u="none" strike="noStrike" dirty="0">
              <a:solidFill>
                <a:srgbClr val="000000"/>
              </a:solidFill>
              <a:effectLst/>
              <a:latin typeface="Noto Sans Symbols"/>
            </a:endParaRPr>
          </a:p>
          <a:p>
            <a:pPr marL="742950" lvl="1" indent="-285750" rtl="0" fontAlgn="base">
              <a:spcBef>
                <a:spcPts val="0"/>
              </a:spcBef>
              <a:spcAft>
                <a:spcPts val="0"/>
              </a:spcAft>
              <a:buFont typeface="Arial" panose="020B0604020202020204" pitchFamily="34" charset="0"/>
              <a:buChar char="•"/>
            </a:pPr>
            <a:r>
              <a:rPr lang="en-US" sz="1400" b="0" i="0" u="none" strike="noStrike" dirty="0">
                <a:solidFill>
                  <a:srgbClr val="000000"/>
                </a:solidFill>
                <a:effectLst/>
                <a:latin typeface="Calibri" panose="020F0502020204030204" pitchFamily="34" charset="0"/>
              </a:rPr>
              <a:t>We released it in 2019, just before the pandemic. </a:t>
            </a:r>
            <a:endParaRPr lang="en-US" sz="1400" b="0" i="0" u="none" strike="noStrike" dirty="0">
              <a:solidFill>
                <a:srgbClr val="000000"/>
              </a:solidFill>
              <a:effectLst/>
              <a:latin typeface="Courier New" panose="02070309020205020404" pitchFamily="49" charset="0"/>
            </a:endParaRPr>
          </a:p>
          <a:p>
            <a:pPr marL="742950" lvl="1" indent="-285750" rtl="0" fontAlgn="base">
              <a:spcBef>
                <a:spcPts val="0"/>
              </a:spcBef>
              <a:spcAft>
                <a:spcPts val="0"/>
              </a:spcAft>
              <a:buFont typeface="Arial" panose="020B0604020202020204" pitchFamily="34" charset="0"/>
              <a:buChar char="•"/>
            </a:pPr>
            <a:r>
              <a:rPr lang="en-US" sz="1400" b="0" i="0" u="none" strike="noStrike" dirty="0">
                <a:solidFill>
                  <a:srgbClr val="000000"/>
                </a:solidFill>
                <a:effectLst/>
                <a:latin typeface="Calibri" panose="020F0502020204030204" pitchFamily="34" charset="0"/>
              </a:rPr>
              <a:t>It shows where Deer Park is located relative to other branches and calls for it to be a Big Next Generation Library. </a:t>
            </a:r>
            <a:endParaRPr lang="en-US" sz="1400" b="0" i="0" u="none" strike="noStrike" dirty="0">
              <a:solidFill>
                <a:srgbClr val="000000"/>
              </a:solidFill>
              <a:effectLst/>
              <a:latin typeface="Courier New" panose="02070309020205020404" pitchFamily="49" charset="0"/>
            </a:endParaRPr>
          </a:p>
          <a:p>
            <a:pPr marL="742950" lvl="1" indent="-285750" rtl="0" fontAlgn="base">
              <a:spcBef>
                <a:spcPts val="0"/>
              </a:spcBef>
              <a:spcAft>
                <a:spcPts val="0"/>
              </a:spcAft>
              <a:buFont typeface="Arial" panose="020B0604020202020204" pitchFamily="34" charset="0"/>
              <a:buChar char="•"/>
            </a:pPr>
            <a:r>
              <a:rPr lang="en-US" sz="1400" b="0" i="0" u="none" strike="noStrike" dirty="0">
                <a:solidFill>
                  <a:srgbClr val="000000"/>
                </a:solidFill>
                <a:effectLst/>
                <a:latin typeface="Calibri" panose="020F0502020204030204" pitchFamily="34" charset="0"/>
              </a:rPr>
              <a:t>The Facilities Master Plan describes how we’ll allocate a $190 million ten-year levy</a:t>
            </a:r>
            <a:endParaRPr lang="en-US" sz="1400" b="0" i="0" u="none" strike="noStrike" dirty="0">
              <a:solidFill>
                <a:srgbClr val="000000"/>
              </a:solidFill>
              <a:effectLst/>
              <a:latin typeface="Courier New" panose="02070309020205020404" pitchFamily="49" charset="0"/>
            </a:endParaRPr>
          </a:p>
          <a:p>
            <a:pPr marL="742950" lvl="1" indent="-285750" rtl="0" fontAlgn="base">
              <a:spcBef>
                <a:spcPts val="0"/>
              </a:spcBef>
              <a:spcAft>
                <a:spcPts val="0"/>
              </a:spcAft>
              <a:buFont typeface="Arial" panose="020B0604020202020204" pitchFamily="34" charset="0"/>
              <a:buChar char="•"/>
            </a:pPr>
            <a:r>
              <a:rPr lang="en-US" sz="1400" b="0" i="0" u="none" strike="noStrike" dirty="0">
                <a:solidFill>
                  <a:srgbClr val="000000"/>
                </a:solidFill>
                <a:effectLst/>
                <a:latin typeface="Calibri" panose="020F0502020204030204" pitchFamily="34" charset="0"/>
              </a:rPr>
              <a:t>It took well over a year to develop, and included multiple listening sessions in every community we serve and interviews and surveys with thousands of customers. </a:t>
            </a:r>
            <a:endParaRPr lang="en-US" sz="1400" b="0" i="0" u="none" strike="noStrike" dirty="0">
              <a:solidFill>
                <a:srgbClr val="000000"/>
              </a:solidFill>
              <a:effectLst/>
              <a:latin typeface="Courier New" panose="02070309020205020404" pitchFamily="49" charset="0"/>
            </a:endParaRPr>
          </a:p>
          <a:p>
            <a:pPr marL="742950" lvl="1" indent="-285750" rtl="0" fontAlgn="base">
              <a:spcBef>
                <a:spcPts val="0"/>
              </a:spcBef>
              <a:spcAft>
                <a:spcPts val="0"/>
              </a:spcAft>
              <a:buFont typeface="Arial" panose="020B0604020202020204" pitchFamily="34" charset="0"/>
              <a:buChar char="•"/>
            </a:pPr>
            <a:r>
              <a:rPr lang="en-US" sz="1400" b="0" i="0" u="none" strike="noStrike" dirty="0">
                <a:solidFill>
                  <a:srgbClr val="000000"/>
                </a:solidFill>
                <a:effectLst/>
                <a:latin typeface="Calibri" panose="020F0502020204030204" pitchFamily="34" charset="0"/>
              </a:rPr>
              <a:t>Again, check the one-pager for more details.</a:t>
            </a:r>
            <a:endParaRPr lang="en-US" sz="1400" b="0" i="0" u="none" strike="noStrike" dirty="0">
              <a:solidFill>
                <a:srgbClr val="000000"/>
              </a:solidFill>
              <a:effectLst/>
              <a:latin typeface="Courier New" panose="02070309020205020404" pitchFamily="49" charset="0"/>
            </a:endParaRPr>
          </a:p>
          <a:p>
            <a:br>
              <a:rPr lang="en-US" b="0" dirty="0">
                <a:effectLst/>
              </a:rPr>
            </a:br>
            <a:endParaRPr lang="en-US" dirty="0"/>
          </a:p>
        </p:txBody>
      </p:sp>
      <p:sp>
        <p:nvSpPr>
          <p:cNvPr id="4" name="Slide Number Placeholder 3"/>
          <p:cNvSpPr>
            <a:spLocks noGrp="1"/>
          </p:cNvSpPr>
          <p:nvPr>
            <p:ph type="sldNum" sz="quarter" idx="5"/>
          </p:nvPr>
        </p:nvSpPr>
        <p:spPr/>
        <p:txBody>
          <a:bodyPr/>
          <a:lstStyle/>
          <a:p>
            <a:pPr>
              <a:defRPr/>
            </a:pPr>
            <a:fld id="{DDDBF211-50B7-4583-85C6-5AA595C835CA}" type="slidenum">
              <a:rPr lang="en-US" smtClean="0"/>
              <a:pPr>
                <a:defRPr/>
              </a:pPr>
              <a:t>4</a:t>
            </a:fld>
            <a:endParaRPr lang="en-US"/>
          </a:p>
        </p:txBody>
      </p:sp>
    </p:spTree>
    <p:extLst>
      <p:ext uri="{BB962C8B-B14F-4D97-AF65-F5344CB8AC3E}">
        <p14:creationId xmlns:p14="http://schemas.microsoft.com/office/powerpoint/2010/main" val="35703547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en-US" sz="1400" b="0" i="0" u="none" strike="noStrike" dirty="0">
                <a:solidFill>
                  <a:srgbClr val="000000"/>
                </a:solidFill>
                <a:effectLst/>
                <a:latin typeface="Calibri" panose="020F0502020204030204" pitchFamily="34" charset="0"/>
              </a:rPr>
              <a:t>That’s what we have to say about Deer Park, at least for now. </a:t>
            </a:r>
            <a:endParaRPr lang="en-US" sz="1400" b="1" i="0" u="none" strike="noStrike" dirty="0">
              <a:solidFill>
                <a:srgbClr val="000000"/>
              </a:solidFill>
              <a:effectLst/>
              <a:latin typeface="Noto Sans Symbols"/>
            </a:endParaRPr>
          </a:p>
          <a:p>
            <a:pPr marL="742950" lvl="1" indent="-285750" rtl="0" fontAlgn="base">
              <a:spcBef>
                <a:spcPts val="0"/>
              </a:spcBef>
              <a:spcAft>
                <a:spcPts val="0"/>
              </a:spcAft>
              <a:buFont typeface="Arial" panose="020B0604020202020204" pitchFamily="34" charset="0"/>
              <a:buChar char="•"/>
            </a:pPr>
            <a:r>
              <a:rPr lang="en-US" sz="1400" b="0" i="0" u="none" strike="noStrike" dirty="0">
                <a:solidFill>
                  <a:srgbClr val="000000"/>
                </a:solidFill>
                <a:effectLst/>
                <a:latin typeface="Calibri" panose="020F0502020204030204" pitchFamily="34" charset="0"/>
              </a:rPr>
              <a:t>We’ve left time at the end for questions and we hope you’ll have some to ask. </a:t>
            </a:r>
            <a:endParaRPr lang="en-US" sz="1400" b="1" i="0" u="none" strike="noStrike" dirty="0">
              <a:solidFill>
                <a:srgbClr val="000000"/>
              </a:solidFill>
              <a:effectLst/>
              <a:latin typeface="Courier New" panose="02070309020205020404" pitchFamily="49" charset="0"/>
            </a:endParaRPr>
          </a:p>
          <a:p>
            <a:pPr marL="742950" lvl="1" indent="-285750" rtl="0" fontAlgn="base">
              <a:spcBef>
                <a:spcPts val="0"/>
              </a:spcBef>
              <a:spcAft>
                <a:spcPts val="0"/>
              </a:spcAft>
              <a:buFont typeface="Arial" panose="020B0604020202020204" pitchFamily="34" charset="0"/>
              <a:buChar char="•"/>
            </a:pPr>
            <a:r>
              <a:rPr lang="en-US" sz="1400" b="0" i="0" u="none" strike="noStrike" dirty="0">
                <a:solidFill>
                  <a:srgbClr val="000000"/>
                </a:solidFill>
                <a:effectLst/>
                <a:latin typeface="Calibri" panose="020F0502020204030204" pitchFamily="34" charset="0"/>
              </a:rPr>
              <a:t>The kindest thing you can do for presenters, far more than applause or compliments, is ask them questions. </a:t>
            </a:r>
            <a:endParaRPr lang="en-US" sz="1400" b="1" i="0" u="none" strike="noStrike" dirty="0">
              <a:solidFill>
                <a:srgbClr val="000000"/>
              </a:solidFill>
              <a:effectLst/>
              <a:latin typeface="Courier New" panose="02070309020205020404" pitchFamily="49" charset="0"/>
            </a:endParaRPr>
          </a:p>
          <a:p>
            <a:pPr marL="742950" lvl="1" indent="-285750" rtl="0" fontAlgn="base">
              <a:spcBef>
                <a:spcPts val="0"/>
              </a:spcBef>
              <a:spcAft>
                <a:spcPts val="0"/>
              </a:spcAft>
              <a:buFont typeface="Arial" panose="020B0604020202020204" pitchFamily="34" charset="0"/>
              <a:buChar char="•"/>
            </a:pPr>
            <a:r>
              <a:rPr lang="en-US" sz="1400" b="0" i="0" u="none" strike="noStrike" dirty="0">
                <a:solidFill>
                  <a:srgbClr val="000000"/>
                </a:solidFill>
                <a:effectLst/>
                <a:latin typeface="Calibri" panose="020F0502020204030204" pitchFamily="34" charset="0"/>
              </a:rPr>
              <a:t>We mentioned that we had a chance to work with GBBN on a second smaller project. Deer Park is 25,000 SF. The Madisonville Branch Library is about 9,000 SF.  </a:t>
            </a:r>
            <a:endParaRPr lang="en-US" sz="1400" b="1" i="0" u="none" strike="noStrike" dirty="0">
              <a:solidFill>
                <a:srgbClr val="000000"/>
              </a:solidFill>
              <a:effectLst/>
              <a:latin typeface="Courier New" panose="02070309020205020404" pitchFamily="49" charset="0"/>
            </a:endParaRPr>
          </a:p>
          <a:p>
            <a:br>
              <a:rPr lang="en-US" b="0" dirty="0">
                <a:effectLst/>
              </a:rPr>
            </a:br>
            <a:endParaRPr lang="en-US" dirty="0"/>
          </a:p>
        </p:txBody>
      </p:sp>
      <p:sp>
        <p:nvSpPr>
          <p:cNvPr id="4" name="Slide Number Placeholder 3"/>
          <p:cNvSpPr>
            <a:spLocks noGrp="1"/>
          </p:cNvSpPr>
          <p:nvPr>
            <p:ph type="sldNum" sz="quarter" idx="5"/>
          </p:nvPr>
        </p:nvSpPr>
        <p:spPr/>
        <p:txBody>
          <a:bodyPr/>
          <a:lstStyle/>
          <a:p>
            <a:pPr>
              <a:defRPr/>
            </a:pPr>
            <a:fld id="{DDDBF211-50B7-4583-85C6-5AA595C835CA}" type="slidenum">
              <a:rPr lang="en-US" smtClean="0"/>
              <a:pPr>
                <a:defRPr/>
              </a:pPr>
              <a:t>41</a:t>
            </a:fld>
            <a:endParaRPr lang="en-US"/>
          </a:p>
        </p:txBody>
      </p:sp>
    </p:spTree>
    <p:extLst>
      <p:ext uri="{BB962C8B-B14F-4D97-AF65-F5344CB8AC3E}">
        <p14:creationId xmlns:p14="http://schemas.microsoft.com/office/powerpoint/2010/main" val="1375476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en-US" sz="1400" b="0" i="0" u="none" strike="noStrike" dirty="0">
                <a:solidFill>
                  <a:srgbClr val="000000"/>
                </a:solidFill>
                <a:effectLst/>
                <a:latin typeface="Calibri" panose="020F0502020204030204" pitchFamily="34" charset="0"/>
              </a:rPr>
              <a:t>The Deer Park Branch Library is a Big Next Generation. </a:t>
            </a:r>
            <a:endParaRPr lang="en-US" sz="1400" b="1" i="0" u="none" strike="noStrike" dirty="0">
              <a:solidFill>
                <a:srgbClr val="000000"/>
              </a:solidFill>
              <a:effectLst/>
              <a:latin typeface="Noto Sans Symbols"/>
            </a:endParaRPr>
          </a:p>
          <a:p>
            <a:pPr marL="742950" lvl="1" indent="-285750" rtl="0" fontAlgn="base">
              <a:spcBef>
                <a:spcPts val="0"/>
              </a:spcBef>
              <a:spcAft>
                <a:spcPts val="0"/>
              </a:spcAft>
              <a:buFont typeface="Arial" panose="020B0604020202020204" pitchFamily="34" charset="0"/>
              <a:buChar char="•"/>
            </a:pPr>
            <a:r>
              <a:rPr lang="en-US" sz="1400" b="0" i="0" u="none" strike="noStrike" dirty="0">
                <a:solidFill>
                  <a:srgbClr val="000000"/>
                </a:solidFill>
                <a:effectLst/>
                <a:latin typeface="Calibri" panose="020F0502020204030204" pitchFamily="34" charset="0"/>
              </a:rPr>
              <a:t>The Madisonville Branch Library is a Neighborhood Library. </a:t>
            </a:r>
            <a:endParaRPr lang="en-US" sz="1400" b="1" i="0" u="none" strike="noStrike" dirty="0">
              <a:solidFill>
                <a:srgbClr val="000000"/>
              </a:solidFill>
              <a:effectLst/>
              <a:latin typeface="Courier New" panose="02070309020205020404" pitchFamily="49" charset="0"/>
            </a:endParaRPr>
          </a:p>
          <a:p>
            <a:pPr marL="742950" lvl="1" indent="-285750" rtl="0" fontAlgn="base">
              <a:spcBef>
                <a:spcPts val="0"/>
              </a:spcBef>
              <a:spcAft>
                <a:spcPts val="0"/>
              </a:spcAft>
              <a:buFont typeface="Arial" panose="020B0604020202020204" pitchFamily="34" charset="0"/>
              <a:buChar char="•"/>
            </a:pPr>
            <a:r>
              <a:rPr lang="en-US" sz="1400" b="0" i="0" u="none" strike="noStrike" dirty="0">
                <a:solidFill>
                  <a:srgbClr val="000000"/>
                </a:solidFill>
                <a:effectLst/>
                <a:latin typeface="Calibri" panose="020F0502020204030204" pitchFamily="34" charset="0"/>
              </a:rPr>
              <a:t>Based on extensive conversations with our customers in Madisonville, it has a technology focus. </a:t>
            </a:r>
            <a:endParaRPr lang="en-US" sz="1400" b="1" i="0" u="none" strike="noStrike" dirty="0">
              <a:solidFill>
                <a:srgbClr val="000000"/>
              </a:solidFill>
              <a:effectLst/>
              <a:latin typeface="Courier New" panose="02070309020205020404" pitchFamily="49" charset="0"/>
            </a:endParaRPr>
          </a:p>
          <a:p>
            <a:pPr marL="742950" lvl="1" indent="-285750" rtl="0" fontAlgn="base">
              <a:spcBef>
                <a:spcPts val="0"/>
              </a:spcBef>
              <a:spcAft>
                <a:spcPts val="0"/>
              </a:spcAft>
              <a:buFont typeface="Arial" panose="020B0604020202020204" pitchFamily="34" charset="0"/>
              <a:buChar char="•"/>
            </a:pPr>
            <a:r>
              <a:rPr lang="en-US" sz="1400" b="0" i="0" u="none" strike="noStrike" dirty="0">
                <a:solidFill>
                  <a:srgbClr val="000000"/>
                </a:solidFill>
                <a:effectLst/>
                <a:latin typeface="Calibri" panose="020F0502020204030204" pitchFamily="34" charset="0"/>
              </a:rPr>
              <a:t>This is the page from the Facilities Master Plan that describes the Madisonville project.</a:t>
            </a:r>
            <a:endParaRPr lang="en-US" sz="1400" b="1" i="0" u="none" strike="noStrike" dirty="0">
              <a:solidFill>
                <a:srgbClr val="000000"/>
              </a:solidFill>
              <a:effectLst/>
              <a:latin typeface="Courier New" panose="02070309020205020404" pitchFamily="49" charset="0"/>
            </a:endParaRPr>
          </a:p>
          <a:p>
            <a:pPr marL="742950" lvl="1" indent="-285750" rtl="0" fontAlgn="base">
              <a:spcBef>
                <a:spcPts val="0"/>
              </a:spcBef>
              <a:spcAft>
                <a:spcPts val="0"/>
              </a:spcAft>
              <a:buFont typeface="Arial" panose="020B0604020202020204" pitchFamily="34" charset="0"/>
              <a:buChar char="•"/>
            </a:pPr>
            <a:r>
              <a:rPr lang="en-US" sz="1400" b="0" i="0" u="none" strike="noStrike" dirty="0">
                <a:solidFill>
                  <a:srgbClr val="000000"/>
                </a:solidFill>
                <a:effectLst/>
                <a:latin typeface="Calibri" panose="020F0502020204030204" pitchFamily="34" charset="0"/>
              </a:rPr>
              <a:t>Coming to an understanding about the type of branch we were creating was pretty straightforward: Neighborhood fit its size and scope. </a:t>
            </a:r>
            <a:endParaRPr lang="en-US" sz="1400" b="1" i="0" u="none" strike="noStrike" dirty="0">
              <a:solidFill>
                <a:srgbClr val="000000"/>
              </a:solidFill>
              <a:effectLst/>
              <a:latin typeface="Courier New" panose="02070309020205020404" pitchFamily="49" charset="0"/>
            </a:endParaRPr>
          </a:p>
          <a:p>
            <a:pPr marL="742950" lvl="1" indent="-285750" rtl="0" fontAlgn="base">
              <a:spcBef>
                <a:spcPts val="0"/>
              </a:spcBef>
              <a:spcAft>
                <a:spcPts val="0"/>
              </a:spcAft>
              <a:buFont typeface="Arial" panose="020B0604020202020204" pitchFamily="34" charset="0"/>
              <a:buChar char="•"/>
            </a:pPr>
            <a:r>
              <a:rPr lang="en-US" sz="1400" b="0" i="0" u="none" strike="noStrike" dirty="0">
                <a:solidFill>
                  <a:srgbClr val="000000"/>
                </a:solidFill>
                <a:effectLst/>
                <a:latin typeface="Calibri" panose="020F0502020204030204" pitchFamily="34" charset="0"/>
              </a:rPr>
              <a:t>Technology-focused fit the community’s needs and aspirations. </a:t>
            </a:r>
            <a:endParaRPr lang="en-US" sz="1400" b="1" i="0" u="none" strike="noStrike" dirty="0">
              <a:solidFill>
                <a:srgbClr val="000000"/>
              </a:solidFill>
              <a:effectLst/>
              <a:latin typeface="Courier New" panose="02070309020205020404" pitchFamily="49" charset="0"/>
            </a:endParaRPr>
          </a:p>
          <a:p>
            <a:pPr marL="742950" lvl="1" indent="-285750" rtl="0" fontAlgn="base">
              <a:spcBef>
                <a:spcPts val="0"/>
              </a:spcBef>
              <a:spcAft>
                <a:spcPts val="0"/>
              </a:spcAft>
              <a:buFont typeface="Arial" panose="020B0604020202020204" pitchFamily="34" charset="0"/>
              <a:buChar char="•"/>
            </a:pPr>
            <a:r>
              <a:rPr lang="en-US" sz="1400" b="0" i="0" u="none" strike="noStrike" dirty="0">
                <a:solidFill>
                  <a:srgbClr val="000000"/>
                </a:solidFill>
                <a:effectLst/>
                <a:latin typeface="Calibri" panose="020F0502020204030204" pitchFamily="34" charset="0"/>
              </a:rPr>
              <a:t>We also knew we didn’t want a makerspace in the traditional sense. </a:t>
            </a:r>
            <a:endParaRPr lang="en-US" sz="1400" b="1" i="0" u="none" strike="noStrike" dirty="0">
              <a:solidFill>
                <a:srgbClr val="000000"/>
              </a:solidFill>
              <a:effectLst/>
              <a:latin typeface="Courier New" panose="02070309020205020404" pitchFamily="49" charset="0"/>
            </a:endParaRPr>
          </a:p>
          <a:p>
            <a:pPr marL="742950" lvl="1" indent="-285750" rtl="0" fontAlgn="base">
              <a:spcBef>
                <a:spcPts val="0"/>
              </a:spcBef>
              <a:spcAft>
                <a:spcPts val="0"/>
              </a:spcAft>
              <a:buFont typeface="Arial" panose="020B0604020202020204" pitchFamily="34" charset="0"/>
              <a:buChar char="•"/>
            </a:pPr>
            <a:r>
              <a:rPr lang="en-US" sz="1400" b="0" i="0" u="none" strike="noStrike" dirty="0">
                <a:solidFill>
                  <a:srgbClr val="000000"/>
                </a:solidFill>
                <a:effectLst/>
                <a:latin typeface="Calibri" panose="020F0502020204030204" pitchFamily="34" charset="0"/>
              </a:rPr>
              <a:t>Makerspaces can be intimidating with steep learning curves, which creates a barrier to access. To figure out how to proceed, we returned to our core values.</a:t>
            </a:r>
            <a:endParaRPr lang="en-US" sz="1400" b="1" i="0" u="none" strike="noStrike" dirty="0">
              <a:solidFill>
                <a:srgbClr val="000000"/>
              </a:solidFill>
              <a:effectLst/>
              <a:latin typeface="Courier New" panose="02070309020205020404" pitchFamily="49" charset="0"/>
            </a:endParaRPr>
          </a:p>
          <a:p>
            <a:br>
              <a:rPr lang="en-US" b="0" dirty="0">
                <a:effectLst/>
              </a:rPr>
            </a:br>
            <a:endParaRPr lang="en-US" dirty="0"/>
          </a:p>
        </p:txBody>
      </p:sp>
      <p:sp>
        <p:nvSpPr>
          <p:cNvPr id="4" name="Slide Number Placeholder 3"/>
          <p:cNvSpPr>
            <a:spLocks noGrp="1"/>
          </p:cNvSpPr>
          <p:nvPr>
            <p:ph type="sldNum" sz="quarter" idx="5"/>
          </p:nvPr>
        </p:nvSpPr>
        <p:spPr/>
        <p:txBody>
          <a:bodyPr/>
          <a:lstStyle/>
          <a:p>
            <a:pPr>
              <a:defRPr/>
            </a:pPr>
            <a:fld id="{DDDBF211-50B7-4583-85C6-5AA595C835CA}" type="slidenum">
              <a:rPr lang="en-US" smtClean="0"/>
              <a:pPr>
                <a:defRPr/>
              </a:pPr>
              <a:t>42</a:t>
            </a:fld>
            <a:endParaRPr lang="en-US"/>
          </a:p>
        </p:txBody>
      </p:sp>
    </p:spTree>
    <p:extLst>
      <p:ext uri="{BB962C8B-B14F-4D97-AF65-F5344CB8AC3E}">
        <p14:creationId xmlns:p14="http://schemas.microsoft.com/office/powerpoint/2010/main" val="32248339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Calibri" panose="020F0502020204030204" pitchFamily="34" charset="0"/>
              </a:rPr>
              <a:t>Just as is our practice, this Vision for the project was developed</a:t>
            </a:r>
            <a:endParaRPr lang="en-US" b="0" dirty="0">
              <a:effectLst/>
            </a:endParaRPr>
          </a:p>
          <a:p>
            <a:br>
              <a:rPr lang="en-US" b="0" dirty="0">
                <a:effectLst/>
              </a:rPr>
            </a:br>
            <a:endParaRPr lang="en-US" dirty="0"/>
          </a:p>
        </p:txBody>
      </p:sp>
      <p:sp>
        <p:nvSpPr>
          <p:cNvPr id="4" name="Slide Number Placeholder 3"/>
          <p:cNvSpPr>
            <a:spLocks noGrp="1"/>
          </p:cNvSpPr>
          <p:nvPr>
            <p:ph type="sldNum" sz="quarter" idx="5"/>
          </p:nvPr>
        </p:nvSpPr>
        <p:spPr/>
        <p:txBody>
          <a:bodyPr/>
          <a:lstStyle/>
          <a:p>
            <a:pPr>
              <a:defRPr/>
            </a:pPr>
            <a:fld id="{DDDBF211-50B7-4583-85C6-5AA595C835CA}" type="slidenum">
              <a:rPr lang="en-US" smtClean="0"/>
              <a:pPr>
                <a:defRPr/>
              </a:pPr>
              <a:t>43</a:t>
            </a:fld>
            <a:endParaRPr lang="en-US"/>
          </a:p>
        </p:txBody>
      </p:sp>
    </p:spTree>
    <p:extLst>
      <p:ext uri="{BB962C8B-B14F-4D97-AF65-F5344CB8AC3E}">
        <p14:creationId xmlns:p14="http://schemas.microsoft.com/office/powerpoint/2010/main" val="28798894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But we still didn’t know exactly what the program was, so we developed a series of customer personas to help us all understand how individuals might use the space. We looked at a teen, a caregiver, an entrepreneur, and the very typical, one-time user (just comes in to grab a movie or something on hold). Mapping out how their typical library experience might be enhanced with the addition of technology in the space.</a:t>
            </a:r>
            <a:endParaRPr lang="en-US" sz="1800" b="1" i="0" u="none" strike="noStrike" dirty="0">
              <a:solidFill>
                <a:srgbClr val="000000"/>
              </a:solidFill>
              <a:effectLst/>
              <a:latin typeface="Calibri" panose="020F0502020204030204" pitchFamily="34" charset="0"/>
            </a:endParaRPr>
          </a:p>
          <a:p>
            <a:br>
              <a:rPr lang="en-US" b="0" dirty="0">
                <a:effectLst/>
              </a:rPr>
            </a:br>
            <a:endParaRPr lang="en-US" dirty="0"/>
          </a:p>
        </p:txBody>
      </p:sp>
      <p:sp>
        <p:nvSpPr>
          <p:cNvPr id="4" name="Slide Number Placeholder 3"/>
          <p:cNvSpPr>
            <a:spLocks noGrp="1"/>
          </p:cNvSpPr>
          <p:nvPr>
            <p:ph type="sldNum" sz="quarter" idx="5"/>
          </p:nvPr>
        </p:nvSpPr>
        <p:spPr/>
        <p:txBody>
          <a:bodyPr/>
          <a:lstStyle/>
          <a:p>
            <a:pPr>
              <a:defRPr/>
            </a:pPr>
            <a:fld id="{DDDBF211-50B7-4583-85C6-5AA595C835CA}" type="slidenum">
              <a:rPr lang="en-US" smtClean="0"/>
              <a:pPr>
                <a:defRPr/>
              </a:pPr>
              <a:t>44</a:t>
            </a:fld>
            <a:endParaRPr lang="en-US"/>
          </a:p>
        </p:txBody>
      </p:sp>
    </p:spTree>
    <p:extLst>
      <p:ext uri="{BB962C8B-B14F-4D97-AF65-F5344CB8AC3E}">
        <p14:creationId xmlns:p14="http://schemas.microsoft.com/office/powerpoint/2010/main" val="41688318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not only did it help us understand the different types of spaces, but to understand the flexibility like individual spaces to experience the technology but also the ability to showcase the technology through demonstrations in a centralized space</a:t>
            </a:r>
            <a:endParaRPr lang="en-US" sz="1800" b="1" i="0" u="none" strike="noStrike" dirty="0">
              <a:solidFill>
                <a:srgbClr val="000000"/>
              </a:solidFill>
              <a:effectLst/>
              <a:latin typeface="Calibri" panose="020F0502020204030204" pitchFamily="34" charset="0"/>
            </a:endParaRPr>
          </a:p>
          <a:p>
            <a:br>
              <a:rPr lang="en-US" b="0" dirty="0">
                <a:effectLst/>
              </a:rPr>
            </a:br>
            <a:endParaRPr lang="en-US" dirty="0"/>
          </a:p>
        </p:txBody>
      </p:sp>
      <p:sp>
        <p:nvSpPr>
          <p:cNvPr id="4" name="Slide Number Placeholder 3"/>
          <p:cNvSpPr>
            <a:spLocks noGrp="1"/>
          </p:cNvSpPr>
          <p:nvPr>
            <p:ph type="sldNum" sz="quarter" idx="5"/>
          </p:nvPr>
        </p:nvSpPr>
        <p:spPr/>
        <p:txBody>
          <a:bodyPr/>
          <a:lstStyle/>
          <a:p>
            <a:pPr>
              <a:defRPr/>
            </a:pPr>
            <a:fld id="{DDDBF211-50B7-4583-85C6-5AA595C835CA}" type="slidenum">
              <a:rPr lang="en-US" smtClean="0"/>
              <a:pPr>
                <a:defRPr/>
              </a:pPr>
              <a:t>45</a:t>
            </a:fld>
            <a:endParaRPr lang="en-US"/>
          </a:p>
        </p:txBody>
      </p:sp>
    </p:spTree>
    <p:extLst>
      <p:ext uri="{BB962C8B-B14F-4D97-AF65-F5344CB8AC3E}">
        <p14:creationId xmlns:p14="http://schemas.microsoft.com/office/powerpoint/2010/main" val="11718671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The library also put together an inspiration image board, and we immediately were drawn to an image of a series of garages and how the makerspace could be reconsidered.</a:t>
            </a:r>
            <a:endParaRPr lang="en-US" sz="1800" b="1" i="0" u="none" strike="noStrike" dirty="0">
              <a:solidFill>
                <a:srgbClr val="000000"/>
              </a:solidFill>
              <a:effectLst/>
              <a:latin typeface="Calibri" panose="020F0502020204030204" pitchFamily="34" charset="0"/>
            </a:endParaRPr>
          </a:p>
          <a:p>
            <a:br>
              <a:rPr lang="en-US" b="0" dirty="0">
                <a:effectLst/>
              </a:rPr>
            </a:br>
            <a:endParaRPr lang="en-US" dirty="0"/>
          </a:p>
        </p:txBody>
      </p:sp>
      <p:sp>
        <p:nvSpPr>
          <p:cNvPr id="4" name="Slide Number Placeholder 3"/>
          <p:cNvSpPr>
            <a:spLocks noGrp="1"/>
          </p:cNvSpPr>
          <p:nvPr>
            <p:ph type="sldNum" sz="quarter" idx="5"/>
          </p:nvPr>
        </p:nvSpPr>
        <p:spPr/>
        <p:txBody>
          <a:bodyPr/>
          <a:lstStyle/>
          <a:p>
            <a:pPr>
              <a:defRPr/>
            </a:pPr>
            <a:fld id="{DDDBF211-50B7-4583-85C6-5AA595C835CA}" type="slidenum">
              <a:rPr lang="en-US" smtClean="0"/>
              <a:pPr>
                <a:defRPr/>
              </a:pPr>
              <a:t>46</a:t>
            </a:fld>
            <a:endParaRPr lang="en-US"/>
          </a:p>
        </p:txBody>
      </p:sp>
    </p:spTree>
    <p:extLst>
      <p:ext uri="{BB962C8B-B14F-4D97-AF65-F5344CB8AC3E}">
        <p14:creationId xmlns:p14="http://schemas.microsoft.com/office/powerpoint/2010/main" val="5567946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We also were worried about the same issue that the space could easily feel messy and chaotic and didn’t have a sense of space.</a:t>
            </a:r>
            <a:r>
              <a:rPr lang="en-US" sz="1800" b="1" i="0" u="none" strike="noStrike" dirty="0">
                <a:solidFill>
                  <a:srgbClr val="000000"/>
                </a:solidFill>
                <a:effectLst/>
                <a:latin typeface="Calibri" panose="020F0502020204030204" pitchFamily="34" charset="0"/>
              </a:rPr>
              <a:t> </a:t>
            </a:r>
            <a:r>
              <a:rPr lang="en-US" sz="1800" b="0" i="0" u="none" strike="noStrike" dirty="0">
                <a:solidFill>
                  <a:srgbClr val="000000"/>
                </a:solidFill>
                <a:effectLst/>
                <a:latin typeface="Calibri" panose="020F0502020204030204" pitchFamily="34" charset="0"/>
              </a:rPr>
              <a:t>we organized the library around a central spine that would hold the elements of technology. Again, the Market place is immediately when you enter the space, allowing for socializing, demonstrations, and visibility to the equipment.</a:t>
            </a:r>
            <a:endParaRPr lang="en-US" sz="1800" b="1" i="0" u="none" strike="noStrike" dirty="0">
              <a:solidFill>
                <a:srgbClr val="000000"/>
              </a:solidFill>
              <a:effectLst/>
              <a:latin typeface="Calibri" panose="020F0502020204030204" pitchFamily="34" charset="0"/>
            </a:endParaRPr>
          </a:p>
          <a:p>
            <a:br>
              <a:rPr lang="en-US" b="0" dirty="0">
                <a:effectLst/>
              </a:rPr>
            </a:br>
            <a:endParaRPr lang="en-US" dirty="0"/>
          </a:p>
        </p:txBody>
      </p:sp>
      <p:sp>
        <p:nvSpPr>
          <p:cNvPr id="4" name="Slide Number Placeholder 3"/>
          <p:cNvSpPr>
            <a:spLocks noGrp="1"/>
          </p:cNvSpPr>
          <p:nvPr>
            <p:ph type="sldNum" sz="quarter" idx="5"/>
          </p:nvPr>
        </p:nvSpPr>
        <p:spPr/>
        <p:txBody>
          <a:bodyPr/>
          <a:lstStyle/>
          <a:p>
            <a:pPr>
              <a:defRPr/>
            </a:pPr>
            <a:fld id="{DDDBF211-50B7-4583-85C6-5AA595C835CA}" type="slidenum">
              <a:rPr lang="en-US" smtClean="0"/>
              <a:pPr>
                <a:defRPr/>
              </a:pPr>
              <a:t>47</a:t>
            </a:fld>
            <a:endParaRPr lang="en-US"/>
          </a:p>
        </p:txBody>
      </p:sp>
    </p:spTree>
    <p:extLst>
      <p:ext uri="{BB962C8B-B14F-4D97-AF65-F5344CB8AC3E}">
        <p14:creationId xmlns:p14="http://schemas.microsoft.com/office/powerpoint/2010/main" val="1724776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we again leaned on the Brand strategy to keep ourselves in check. This space:  </a:t>
            </a:r>
            <a:endParaRPr lang="en-US" sz="1800" b="1" i="0" u="none" strike="noStrike" dirty="0">
              <a:solidFill>
                <a:srgbClr val="000000"/>
              </a:solidFill>
              <a:effectLst/>
              <a:latin typeface="Calibri" panose="020F0502020204030204" pitchFamily="34" charset="0"/>
            </a:endParaRPr>
          </a:p>
          <a:p>
            <a:br>
              <a:rPr lang="en-US" b="0" dirty="0">
                <a:effectLst/>
              </a:rPr>
            </a:br>
            <a:endParaRPr lang="en-US" dirty="0"/>
          </a:p>
        </p:txBody>
      </p:sp>
      <p:sp>
        <p:nvSpPr>
          <p:cNvPr id="4" name="Slide Number Placeholder 3"/>
          <p:cNvSpPr>
            <a:spLocks noGrp="1"/>
          </p:cNvSpPr>
          <p:nvPr>
            <p:ph type="sldNum" sz="quarter" idx="5"/>
          </p:nvPr>
        </p:nvSpPr>
        <p:spPr/>
        <p:txBody>
          <a:bodyPr/>
          <a:lstStyle/>
          <a:p>
            <a:pPr>
              <a:defRPr/>
            </a:pPr>
            <a:fld id="{DDDBF211-50B7-4583-85C6-5AA595C835CA}" type="slidenum">
              <a:rPr lang="en-US" smtClean="0"/>
              <a:pPr>
                <a:defRPr/>
              </a:pPr>
              <a:t>48</a:t>
            </a:fld>
            <a:endParaRPr lang="en-US"/>
          </a:p>
        </p:txBody>
      </p:sp>
    </p:spTree>
    <p:extLst>
      <p:ext uri="{BB962C8B-B14F-4D97-AF65-F5344CB8AC3E}">
        <p14:creationId xmlns:p14="http://schemas.microsoft.com/office/powerpoint/2010/main" val="868107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en-US" sz="1400" b="0" i="0" u="none" strike="noStrike" dirty="0">
                <a:solidFill>
                  <a:srgbClr val="000000"/>
                </a:solidFill>
                <a:effectLst/>
                <a:latin typeface="Calibri" panose="020F0502020204030204" pitchFamily="34" charset="0"/>
              </a:rPr>
              <a:t>The </a:t>
            </a:r>
            <a:r>
              <a:rPr lang="en-US" sz="1400" b="0" i="0" u="none" strike="noStrike" dirty="0" err="1">
                <a:solidFill>
                  <a:srgbClr val="000000"/>
                </a:solidFill>
                <a:effectLst/>
                <a:latin typeface="Calibri" panose="020F0502020204030204" pitchFamily="34" charset="0"/>
              </a:rPr>
              <a:t>DillonVale</a:t>
            </a:r>
            <a:r>
              <a:rPr lang="en-US" sz="1400" b="0" i="0" u="none" strike="noStrike" dirty="0">
                <a:solidFill>
                  <a:srgbClr val="000000"/>
                </a:solidFill>
                <a:effectLst/>
                <a:latin typeface="Calibri" panose="020F0502020204030204" pitchFamily="34" charset="0"/>
              </a:rPr>
              <a:t> Shopping Center presented us with a great opportunity to build our largest branch. </a:t>
            </a:r>
            <a:endParaRPr lang="en-US" sz="1400" b="0" i="0" u="none" strike="noStrike" dirty="0">
              <a:solidFill>
                <a:srgbClr val="000000"/>
              </a:solidFill>
              <a:effectLst/>
              <a:latin typeface="Noto Sans Symbols"/>
            </a:endParaRPr>
          </a:p>
          <a:p>
            <a:pPr marL="742950" lvl="1" indent="-285750" rtl="0" fontAlgn="base">
              <a:spcBef>
                <a:spcPts val="0"/>
              </a:spcBef>
              <a:spcAft>
                <a:spcPts val="0"/>
              </a:spcAft>
              <a:buFont typeface="Arial" panose="020B0604020202020204" pitchFamily="34" charset="0"/>
              <a:buChar char="•"/>
            </a:pPr>
            <a:r>
              <a:rPr lang="en-US" sz="1400" b="0" i="0" u="none" strike="noStrike" dirty="0">
                <a:solidFill>
                  <a:srgbClr val="000000"/>
                </a:solidFill>
                <a:effectLst/>
                <a:latin typeface="Calibri" panose="020F0502020204030204" pitchFamily="34" charset="0"/>
              </a:rPr>
              <a:t>Rents in the strip mall where it is located were reasonable, parking was plentiful, and it’s next to a school, situated in diverse, densely populated area of the County, and it’s two miles from the area’s busiest shopping mall (the one with the Nordstrom’s and Trader Joe’s and a Whole Foods). </a:t>
            </a:r>
            <a:endParaRPr lang="en-US" sz="1400" b="0" i="0" u="none" strike="noStrike" dirty="0">
              <a:solidFill>
                <a:srgbClr val="000000"/>
              </a:solidFill>
              <a:effectLst/>
              <a:latin typeface="Courier New" panose="02070309020205020404" pitchFamily="49" charset="0"/>
            </a:endParaRPr>
          </a:p>
          <a:p>
            <a:endParaRPr lang="en-US" dirty="0"/>
          </a:p>
        </p:txBody>
      </p:sp>
      <p:sp>
        <p:nvSpPr>
          <p:cNvPr id="4" name="Slide Number Placeholder 3"/>
          <p:cNvSpPr>
            <a:spLocks noGrp="1"/>
          </p:cNvSpPr>
          <p:nvPr>
            <p:ph type="sldNum" sz="quarter" idx="5"/>
          </p:nvPr>
        </p:nvSpPr>
        <p:spPr/>
        <p:txBody>
          <a:bodyPr/>
          <a:lstStyle/>
          <a:p>
            <a:pPr>
              <a:defRPr/>
            </a:pPr>
            <a:fld id="{DDDBF211-50B7-4583-85C6-5AA595C835CA}" type="slidenum">
              <a:rPr lang="en-US" smtClean="0"/>
              <a:pPr>
                <a:defRPr/>
              </a:pPr>
              <a:t>5</a:t>
            </a:fld>
            <a:endParaRPr lang="en-US"/>
          </a:p>
        </p:txBody>
      </p:sp>
    </p:spTree>
    <p:extLst>
      <p:ext uri="{BB962C8B-B14F-4D97-AF65-F5344CB8AC3E}">
        <p14:creationId xmlns:p14="http://schemas.microsoft.com/office/powerpoint/2010/main" val="40760800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en-US" sz="1400" b="0" i="0" u="none" strike="noStrike" dirty="0">
                <a:solidFill>
                  <a:srgbClr val="000000"/>
                </a:solidFill>
                <a:effectLst/>
                <a:latin typeface="Calibri" panose="020F0502020204030204" pitchFamily="34" charset="0"/>
              </a:rPr>
              <a:t>The existing library space is outdated and small — and also beloved by its community. The listening session in Deer Park had the most participants. </a:t>
            </a:r>
            <a:endParaRPr lang="en-US" sz="1400" b="1" i="0" u="none" strike="noStrike" dirty="0">
              <a:solidFill>
                <a:srgbClr val="000000"/>
              </a:solidFill>
              <a:effectLst/>
              <a:latin typeface="Noto Sans Symbols"/>
            </a:endParaRPr>
          </a:p>
          <a:p>
            <a:pPr marL="742950" lvl="1" indent="-285750" rtl="0" fontAlgn="base">
              <a:spcBef>
                <a:spcPts val="0"/>
              </a:spcBef>
              <a:spcAft>
                <a:spcPts val="0"/>
              </a:spcAft>
              <a:buFont typeface="Arial" panose="020B0604020202020204" pitchFamily="34" charset="0"/>
              <a:buChar char="•"/>
            </a:pPr>
            <a:r>
              <a:rPr lang="en-US" sz="1400" b="0" i="0" u="none" strike="noStrike" dirty="0">
                <a:solidFill>
                  <a:srgbClr val="000000"/>
                </a:solidFill>
                <a:effectLst/>
                <a:latin typeface="Calibri" panose="020F0502020204030204" pitchFamily="34" charset="0"/>
              </a:rPr>
              <a:t>The branch is one of the busiest, per square foot, in the system. </a:t>
            </a:r>
            <a:endParaRPr lang="en-US" sz="1400" b="1" i="0" u="none" strike="noStrike" dirty="0">
              <a:solidFill>
                <a:srgbClr val="000000"/>
              </a:solidFill>
              <a:effectLst/>
              <a:latin typeface="Courier New" panose="02070309020205020404" pitchFamily="49" charset="0"/>
            </a:endParaRPr>
          </a:p>
          <a:p>
            <a:pPr marL="742950" lvl="1" indent="-285750" rtl="0" fontAlgn="base">
              <a:spcBef>
                <a:spcPts val="0"/>
              </a:spcBef>
              <a:spcAft>
                <a:spcPts val="0"/>
              </a:spcAft>
              <a:buFont typeface="Arial" panose="020B0604020202020204" pitchFamily="34" charset="0"/>
              <a:buChar char="•"/>
            </a:pPr>
            <a:r>
              <a:rPr lang="en-US" sz="1400" b="0" i="0" u="none" strike="noStrike" dirty="0">
                <a:solidFill>
                  <a:srgbClr val="000000"/>
                </a:solidFill>
                <a:effectLst/>
                <a:latin typeface="Calibri" panose="020F0502020204030204" pitchFamily="34" charset="0"/>
              </a:rPr>
              <a:t>There were plenty of reasons to re-invest.</a:t>
            </a:r>
            <a:endParaRPr lang="en-US" sz="1400" b="1" i="0" u="none" strike="noStrike" dirty="0">
              <a:solidFill>
                <a:srgbClr val="000000"/>
              </a:solidFill>
              <a:effectLst/>
              <a:latin typeface="Courier New" panose="02070309020205020404" pitchFamily="49" charset="0"/>
            </a:endParaRPr>
          </a:p>
          <a:p>
            <a:br>
              <a:rPr lang="en-US" b="0" dirty="0">
                <a:effectLst/>
              </a:rPr>
            </a:br>
            <a:endParaRPr lang="en-US" dirty="0"/>
          </a:p>
        </p:txBody>
      </p:sp>
      <p:sp>
        <p:nvSpPr>
          <p:cNvPr id="4" name="Slide Number Placeholder 3"/>
          <p:cNvSpPr>
            <a:spLocks noGrp="1"/>
          </p:cNvSpPr>
          <p:nvPr>
            <p:ph type="sldNum" sz="quarter" idx="5"/>
          </p:nvPr>
        </p:nvSpPr>
        <p:spPr/>
        <p:txBody>
          <a:bodyPr/>
          <a:lstStyle/>
          <a:p>
            <a:pPr>
              <a:defRPr/>
            </a:pPr>
            <a:fld id="{DDDBF211-50B7-4583-85C6-5AA595C835CA}" type="slidenum">
              <a:rPr lang="en-US" smtClean="0"/>
              <a:pPr>
                <a:defRPr/>
              </a:pPr>
              <a:t>6</a:t>
            </a:fld>
            <a:endParaRPr lang="en-US"/>
          </a:p>
        </p:txBody>
      </p:sp>
    </p:spTree>
    <p:extLst>
      <p:ext uri="{BB962C8B-B14F-4D97-AF65-F5344CB8AC3E}">
        <p14:creationId xmlns:p14="http://schemas.microsoft.com/office/powerpoint/2010/main" val="3941943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Calibri" panose="020F0502020204030204" pitchFamily="34" charset="0"/>
              </a:rPr>
              <a:t>So we’re moving a few storefront over,, to a former TJ Maxx space.</a:t>
            </a:r>
            <a:endParaRPr lang="en-US" b="0" dirty="0">
              <a:effectLst/>
            </a:endParaRPr>
          </a:p>
          <a:p>
            <a:br>
              <a:rPr lang="en-US" b="0" dirty="0">
                <a:effectLst/>
              </a:rPr>
            </a:br>
            <a:endParaRPr lang="en-US" dirty="0"/>
          </a:p>
        </p:txBody>
      </p:sp>
      <p:sp>
        <p:nvSpPr>
          <p:cNvPr id="4" name="Slide Number Placeholder 3"/>
          <p:cNvSpPr>
            <a:spLocks noGrp="1"/>
          </p:cNvSpPr>
          <p:nvPr>
            <p:ph type="sldNum" sz="quarter" idx="5"/>
          </p:nvPr>
        </p:nvSpPr>
        <p:spPr/>
        <p:txBody>
          <a:bodyPr/>
          <a:lstStyle/>
          <a:p>
            <a:pPr>
              <a:defRPr/>
            </a:pPr>
            <a:fld id="{DDDBF211-50B7-4583-85C6-5AA595C835CA}" type="slidenum">
              <a:rPr lang="en-US" smtClean="0"/>
              <a:pPr>
                <a:defRPr/>
              </a:pPr>
              <a:t>7</a:t>
            </a:fld>
            <a:endParaRPr lang="en-US"/>
          </a:p>
        </p:txBody>
      </p:sp>
    </p:spTree>
    <p:extLst>
      <p:ext uri="{BB962C8B-B14F-4D97-AF65-F5344CB8AC3E}">
        <p14:creationId xmlns:p14="http://schemas.microsoft.com/office/powerpoint/2010/main" val="21412194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Calibri" panose="020F0502020204030204" pitchFamily="34" charset="0"/>
              </a:rPr>
              <a:t>Look familiar? Anyone remember the jingle? (“Get the max for the minimum…”)</a:t>
            </a:r>
            <a:endParaRPr lang="en-US" b="0" dirty="0">
              <a:effectLst/>
            </a:endParaRPr>
          </a:p>
          <a:p>
            <a:br>
              <a:rPr lang="en-US" b="0" dirty="0">
                <a:effectLst/>
              </a:rPr>
            </a:br>
            <a:endParaRPr lang="en-US" dirty="0"/>
          </a:p>
        </p:txBody>
      </p:sp>
      <p:sp>
        <p:nvSpPr>
          <p:cNvPr id="4" name="Slide Number Placeholder 3"/>
          <p:cNvSpPr>
            <a:spLocks noGrp="1"/>
          </p:cNvSpPr>
          <p:nvPr>
            <p:ph type="sldNum" sz="quarter" idx="5"/>
          </p:nvPr>
        </p:nvSpPr>
        <p:spPr/>
        <p:txBody>
          <a:bodyPr/>
          <a:lstStyle/>
          <a:p>
            <a:pPr>
              <a:defRPr/>
            </a:pPr>
            <a:fld id="{DDDBF211-50B7-4583-85C6-5AA595C835CA}" type="slidenum">
              <a:rPr lang="en-US" smtClean="0"/>
              <a:pPr>
                <a:defRPr/>
              </a:pPr>
              <a:t>8</a:t>
            </a:fld>
            <a:endParaRPr lang="en-US"/>
          </a:p>
        </p:txBody>
      </p:sp>
    </p:spTree>
    <p:extLst>
      <p:ext uri="{BB962C8B-B14F-4D97-AF65-F5344CB8AC3E}">
        <p14:creationId xmlns:p14="http://schemas.microsoft.com/office/powerpoint/2010/main" val="2859754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Calibri" panose="020F0502020204030204" pitchFamily="34" charset="0"/>
              </a:rPr>
              <a:t>This is how the interior of a denuded TJ Maxx looks from the side, near the pre-existing bathrooms and office space.</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pPr>
              <a:defRPr/>
            </a:pPr>
            <a:fld id="{DDDBF211-50B7-4583-85C6-5AA595C835CA}" type="slidenum">
              <a:rPr lang="en-US" smtClean="0"/>
              <a:pPr>
                <a:defRPr/>
              </a:pPr>
              <a:t>9</a:t>
            </a:fld>
            <a:endParaRPr lang="en-US"/>
          </a:p>
        </p:txBody>
      </p:sp>
    </p:spTree>
    <p:extLst>
      <p:ext uri="{BB962C8B-B14F-4D97-AF65-F5344CB8AC3E}">
        <p14:creationId xmlns:p14="http://schemas.microsoft.com/office/powerpoint/2010/main" val="2202350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9600" y="533401"/>
            <a:ext cx="10363200" cy="762000"/>
          </a:xfrm>
          <a:prstGeom prst="rect">
            <a:avLst/>
          </a:prstGeom>
        </p:spPr>
        <p:txBody>
          <a:bodyPr/>
          <a:lstStyle>
            <a:lvl1pPr algn="l">
              <a:defRPr sz="4000">
                <a:latin typeface="DIN Pro Bold" panose="020B0804020201010104" pitchFamily="34" charset="0"/>
                <a:cs typeface="DIN Pro Bold" panose="020B0804020201010104" pitchFamily="34" charset="0"/>
              </a:defRPr>
            </a:lvl1pPr>
          </a:lstStyle>
          <a:p>
            <a:r>
              <a:rPr lang="en-US" dirty="0"/>
              <a:t>CLICK TO EDIT MASTER TITLE STYLE</a:t>
            </a:r>
          </a:p>
        </p:txBody>
      </p:sp>
      <p:sp>
        <p:nvSpPr>
          <p:cNvPr id="3" name="Subtitle 2"/>
          <p:cNvSpPr>
            <a:spLocks noGrp="1"/>
          </p:cNvSpPr>
          <p:nvPr>
            <p:ph type="subTitle" idx="1"/>
          </p:nvPr>
        </p:nvSpPr>
        <p:spPr>
          <a:xfrm>
            <a:off x="622300" y="1525586"/>
            <a:ext cx="6235700" cy="3503613"/>
          </a:xfrm>
          <a:prstGeom prst="rect">
            <a:avLst/>
          </a:prstGeom>
        </p:spPr>
        <p:txBody>
          <a:bodyPr/>
          <a:lstStyle>
            <a:lvl1pPr marL="0" indent="0" algn="l">
              <a:buNone/>
              <a:defRPr sz="2400">
                <a:solidFill>
                  <a:schemeClr val="tx1"/>
                </a:solidFill>
                <a:latin typeface="DIN Pro" panose="020B0504020201010104" pitchFamily="34" charset="0"/>
                <a:cs typeface="DIN Pro Bold" panose="020B08040202010101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6994746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ingle Image with caption">
    <p:spTree>
      <p:nvGrpSpPr>
        <p:cNvPr id="1" name=""/>
        <p:cNvGrpSpPr/>
        <p:nvPr/>
      </p:nvGrpSpPr>
      <p:grpSpPr>
        <a:xfrm>
          <a:off x="0" y="0"/>
          <a:ext cx="0" cy="0"/>
          <a:chOff x="0" y="0"/>
          <a:chExt cx="0" cy="0"/>
        </a:xfrm>
      </p:grpSpPr>
      <p:sp>
        <p:nvSpPr>
          <p:cNvPr id="6" name="Rectangle 23">
            <a:extLst>
              <a:ext uri="{FF2B5EF4-FFF2-40B4-BE49-F238E27FC236}">
                <a16:creationId xmlns:a16="http://schemas.microsoft.com/office/drawing/2014/main" id="{183564F5-BDEB-46F5-8125-3B44AAC10FBA}"/>
              </a:ext>
            </a:extLst>
          </p:cNvPr>
          <p:cNvSpPr/>
          <p:nvPr/>
        </p:nvSpPr>
        <p:spPr>
          <a:xfrm>
            <a:off x="-638" y="0"/>
            <a:ext cx="12194180" cy="6858000"/>
          </a:xfrm>
          <a:prstGeom prst="rect">
            <a:avLst/>
          </a:prstGeom>
          <a:solidFill>
            <a:srgbClr val="F8F4ED"/>
          </a:solidFill>
          <a:ln w="12700">
            <a:miter lim="400000"/>
          </a:ln>
        </p:spPr>
        <p:txBody>
          <a:bodyPr lIns="0" tIns="0" rIns="0" bIns="0"/>
          <a:lstStyle/>
          <a:p>
            <a:pPr algn="ctr">
              <a:spcBef>
                <a:spcPts val="1000"/>
              </a:spcBef>
              <a:defRPr sz="1400" b="1">
                <a:solidFill>
                  <a:srgbClr val="0091BE"/>
                </a:solidFill>
                <a:latin typeface="Open Sans"/>
                <a:ea typeface="Open Sans"/>
                <a:cs typeface="Open Sans"/>
                <a:sym typeface="Open Sans"/>
              </a:defRPr>
            </a:pPr>
            <a:endParaRPr/>
          </a:p>
        </p:txBody>
      </p:sp>
      <p:sp>
        <p:nvSpPr>
          <p:cNvPr id="2" name="Title 1">
            <a:extLst>
              <a:ext uri="{FF2B5EF4-FFF2-40B4-BE49-F238E27FC236}">
                <a16:creationId xmlns:a16="http://schemas.microsoft.com/office/drawing/2014/main" id="{51C7C871-0E09-4410-B34E-0E290CC64891}"/>
              </a:ext>
            </a:extLst>
          </p:cNvPr>
          <p:cNvSpPr>
            <a:spLocks noGrp="1"/>
          </p:cNvSpPr>
          <p:nvPr>
            <p:ph type="title"/>
          </p:nvPr>
        </p:nvSpPr>
        <p:spPr>
          <a:xfrm>
            <a:off x="2221992" y="365125"/>
            <a:ext cx="8981656" cy="1325563"/>
          </a:xfrm>
        </p:spPr>
        <p:txBody>
          <a:bodyPr/>
          <a:lstStyle/>
          <a:p>
            <a:r>
              <a:rPr lang="en-US"/>
              <a:t>Click to edit Master title style</a:t>
            </a:r>
            <a:endParaRPr lang="en-US" dirty="0"/>
          </a:p>
        </p:txBody>
      </p:sp>
      <p:sp>
        <p:nvSpPr>
          <p:cNvPr id="9" name="Picture Placeholder 8">
            <a:extLst>
              <a:ext uri="{FF2B5EF4-FFF2-40B4-BE49-F238E27FC236}">
                <a16:creationId xmlns:a16="http://schemas.microsoft.com/office/drawing/2014/main" id="{7B640029-D0D1-4A87-AABE-2B187FE678D9}"/>
              </a:ext>
            </a:extLst>
          </p:cNvPr>
          <p:cNvSpPr>
            <a:spLocks noGrp="1"/>
          </p:cNvSpPr>
          <p:nvPr>
            <p:ph type="pic" sz="quarter" idx="10"/>
          </p:nvPr>
        </p:nvSpPr>
        <p:spPr>
          <a:xfrm>
            <a:off x="1015999" y="1903751"/>
            <a:ext cx="10736289" cy="4137285"/>
          </a:xfrm>
        </p:spPr>
        <p:txBody>
          <a:bodyPr/>
          <a:lstStyle/>
          <a:p>
            <a:r>
              <a:rPr lang="en-US"/>
              <a:t>Click icon to add picture</a:t>
            </a:r>
            <a:endParaRPr lang="en-US" dirty="0"/>
          </a:p>
        </p:txBody>
      </p:sp>
      <p:pic>
        <p:nvPicPr>
          <p:cNvPr id="10" name="Picture 2" descr="A picture containing food, parked, people&#10;&#10;Description automatically generated">
            <a:extLst>
              <a:ext uri="{FF2B5EF4-FFF2-40B4-BE49-F238E27FC236}">
                <a16:creationId xmlns:a16="http://schemas.microsoft.com/office/drawing/2014/main" id="{21E863D3-0D4C-49A5-BB9D-68B8F6CFA7FE}"/>
              </a:ext>
            </a:extLst>
          </p:cNvPr>
          <p:cNvPicPr>
            <a:picLocks noChangeAspect="1"/>
          </p:cNvPicPr>
          <p:nvPr/>
        </p:nvPicPr>
        <p:blipFill>
          <a:blip r:embed="rId2"/>
          <a:stretch>
            <a:fillRect/>
          </a:stretch>
        </p:blipFill>
        <p:spPr>
          <a:xfrm>
            <a:off x="428171" y="333766"/>
            <a:ext cx="1603829" cy="1037896"/>
          </a:xfrm>
          <a:prstGeom prst="rect">
            <a:avLst/>
          </a:prstGeom>
        </p:spPr>
      </p:pic>
      <p:sp>
        <p:nvSpPr>
          <p:cNvPr id="12" name="Text Placeholder 11">
            <a:extLst>
              <a:ext uri="{FF2B5EF4-FFF2-40B4-BE49-F238E27FC236}">
                <a16:creationId xmlns:a16="http://schemas.microsoft.com/office/drawing/2014/main" id="{BD7294BC-2C5B-4C5F-A071-47CCE60D578C}"/>
              </a:ext>
            </a:extLst>
          </p:cNvPr>
          <p:cNvSpPr>
            <a:spLocks noGrp="1"/>
          </p:cNvSpPr>
          <p:nvPr>
            <p:ph type="body" sz="quarter" idx="11" hasCustomPrompt="1"/>
          </p:nvPr>
        </p:nvSpPr>
        <p:spPr>
          <a:xfrm>
            <a:off x="1015999" y="6175374"/>
            <a:ext cx="10736289" cy="570199"/>
          </a:xfrm>
        </p:spPr>
        <p:txBody>
          <a:bodyPr>
            <a:normAutofit/>
          </a:bodyPr>
          <a:lstStyle>
            <a:lvl1pPr marL="0" indent="0">
              <a:buNone/>
              <a:defRPr sz="2000" i="1">
                <a:latin typeface="Open Sans"/>
              </a:defRPr>
            </a:lvl1pPr>
          </a:lstStyle>
          <a:p>
            <a:pPr lvl="0"/>
            <a:r>
              <a:rPr lang="en-US" dirty="0"/>
              <a:t>caption</a:t>
            </a:r>
          </a:p>
        </p:txBody>
      </p:sp>
    </p:spTree>
    <p:extLst>
      <p:ext uri="{BB962C8B-B14F-4D97-AF65-F5344CB8AC3E}">
        <p14:creationId xmlns:p14="http://schemas.microsoft.com/office/powerpoint/2010/main" val="715692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2 Image with caption">
    <p:spTree>
      <p:nvGrpSpPr>
        <p:cNvPr id="1" name=""/>
        <p:cNvGrpSpPr/>
        <p:nvPr/>
      </p:nvGrpSpPr>
      <p:grpSpPr>
        <a:xfrm>
          <a:off x="0" y="0"/>
          <a:ext cx="0" cy="0"/>
          <a:chOff x="0" y="0"/>
          <a:chExt cx="0" cy="0"/>
        </a:xfrm>
      </p:grpSpPr>
      <p:sp>
        <p:nvSpPr>
          <p:cNvPr id="6" name="Rectangle 23">
            <a:extLst>
              <a:ext uri="{FF2B5EF4-FFF2-40B4-BE49-F238E27FC236}">
                <a16:creationId xmlns:a16="http://schemas.microsoft.com/office/drawing/2014/main" id="{183564F5-BDEB-46F5-8125-3B44AAC10FBA}"/>
              </a:ext>
            </a:extLst>
          </p:cNvPr>
          <p:cNvSpPr/>
          <p:nvPr/>
        </p:nvSpPr>
        <p:spPr>
          <a:xfrm>
            <a:off x="-638" y="0"/>
            <a:ext cx="12194180" cy="6858000"/>
          </a:xfrm>
          <a:prstGeom prst="rect">
            <a:avLst/>
          </a:prstGeom>
          <a:solidFill>
            <a:srgbClr val="F8F4ED"/>
          </a:solidFill>
          <a:ln w="12700">
            <a:miter lim="400000"/>
          </a:ln>
        </p:spPr>
        <p:txBody>
          <a:bodyPr lIns="0" tIns="0" rIns="0" bIns="0"/>
          <a:lstStyle/>
          <a:p>
            <a:pPr algn="ctr">
              <a:spcBef>
                <a:spcPts val="1000"/>
              </a:spcBef>
              <a:defRPr sz="1400" b="1">
                <a:solidFill>
                  <a:srgbClr val="0091BE"/>
                </a:solidFill>
                <a:latin typeface="Open Sans"/>
                <a:ea typeface="Open Sans"/>
                <a:cs typeface="Open Sans"/>
                <a:sym typeface="Open Sans"/>
              </a:defRPr>
            </a:pPr>
            <a:endParaRPr/>
          </a:p>
        </p:txBody>
      </p:sp>
      <p:sp>
        <p:nvSpPr>
          <p:cNvPr id="2" name="Title 1">
            <a:extLst>
              <a:ext uri="{FF2B5EF4-FFF2-40B4-BE49-F238E27FC236}">
                <a16:creationId xmlns:a16="http://schemas.microsoft.com/office/drawing/2014/main" id="{51C7C871-0E09-4410-B34E-0E290CC64891}"/>
              </a:ext>
            </a:extLst>
          </p:cNvPr>
          <p:cNvSpPr>
            <a:spLocks noGrp="1"/>
          </p:cNvSpPr>
          <p:nvPr>
            <p:ph type="title"/>
          </p:nvPr>
        </p:nvSpPr>
        <p:spPr>
          <a:xfrm>
            <a:off x="2221992" y="365125"/>
            <a:ext cx="8981656" cy="1325563"/>
          </a:xfrm>
        </p:spPr>
        <p:txBody>
          <a:bodyPr/>
          <a:lstStyle/>
          <a:p>
            <a:r>
              <a:rPr lang="en-US"/>
              <a:t>Click to edit Master title style</a:t>
            </a:r>
            <a:endParaRPr lang="en-US" dirty="0"/>
          </a:p>
        </p:txBody>
      </p:sp>
      <p:sp>
        <p:nvSpPr>
          <p:cNvPr id="9" name="Picture Placeholder 8">
            <a:extLst>
              <a:ext uri="{FF2B5EF4-FFF2-40B4-BE49-F238E27FC236}">
                <a16:creationId xmlns:a16="http://schemas.microsoft.com/office/drawing/2014/main" id="{7B640029-D0D1-4A87-AABE-2B187FE678D9}"/>
              </a:ext>
            </a:extLst>
          </p:cNvPr>
          <p:cNvSpPr>
            <a:spLocks noGrp="1"/>
          </p:cNvSpPr>
          <p:nvPr>
            <p:ph type="pic" sz="quarter" idx="10"/>
          </p:nvPr>
        </p:nvSpPr>
        <p:spPr>
          <a:xfrm>
            <a:off x="1015999" y="1903751"/>
            <a:ext cx="4860145" cy="4137285"/>
          </a:xfrm>
        </p:spPr>
        <p:txBody>
          <a:bodyPr/>
          <a:lstStyle/>
          <a:p>
            <a:r>
              <a:rPr lang="en-US"/>
              <a:t>Click icon to add picture</a:t>
            </a:r>
            <a:endParaRPr lang="en-US" dirty="0"/>
          </a:p>
        </p:txBody>
      </p:sp>
      <p:pic>
        <p:nvPicPr>
          <p:cNvPr id="10" name="Picture 2" descr="A picture containing food, parked, people&#10;&#10;Description automatically generated">
            <a:extLst>
              <a:ext uri="{FF2B5EF4-FFF2-40B4-BE49-F238E27FC236}">
                <a16:creationId xmlns:a16="http://schemas.microsoft.com/office/drawing/2014/main" id="{21E863D3-0D4C-49A5-BB9D-68B8F6CFA7FE}"/>
              </a:ext>
            </a:extLst>
          </p:cNvPr>
          <p:cNvPicPr>
            <a:picLocks noChangeAspect="1"/>
          </p:cNvPicPr>
          <p:nvPr/>
        </p:nvPicPr>
        <p:blipFill>
          <a:blip r:embed="rId2"/>
          <a:stretch>
            <a:fillRect/>
          </a:stretch>
        </p:blipFill>
        <p:spPr>
          <a:xfrm>
            <a:off x="428171" y="333766"/>
            <a:ext cx="1603829" cy="1037896"/>
          </a:xfrm>
          <a:prstGeom prst="rect">
            <a:avLst/>
          </a:prstGeom>
        </p:spPr>
      </p:pic>
      <p:sp>
        <p:nvSpPr>
          <p:cNvPr id="12" name="Text Placeholder 11">
            <a:extLst>
              <a:ext uri="{FF2B5EF4-FFF2-40B4-BE49-F238E27FC236}">
                <a16:creationId xmlns:a16="http://schemas.microsoft.com/office/drawing/2014/main" id="{BD7294BC-2C5B-4C5F-A071-47CCE60D578C}"/>
              </a:ext>
            </a:extLst>
          </p:cNvPr>
          <p:cNvSpPr>
            <a:spLocks noGrp="1"/>
          </p:cNvSpPr>
          <p:nvPr>
            <p:ph type="body" sz="quarter" idx="11" hasCustomPrompt="1"/>
          </p:nvPr>
        </p:nvSpPr>
        <p:spPr>
          <a:xfrm>
            <a:off x="1015999" y="6175374"/>
            <a:ext cx="10736289" cy="570199"/>
          </a:xfrm>
        </p:spPr>
        <p:txBody>
          <a:bodyPr>
            <a:normAutofit/>
          </a:bodyPr>
          <a:lstStyle>
            <a:lvl1pPr marL="0" indent="0">
              <a:buNone/>
              <a:defRPr sz="2000" i="1">
                <a:latin typeface="Open Sans"/>
              </a:defRPr>
            </a:lvl1pPr>
          </a:lstStyle>
          <a:p>
            <a:pPr lvl="0"/>
            <a:r>
              <a:rPr lang="en-US" dirty="0"/>
              <a:t>caption</a:t>
            </a:r>
          </a:p>
        </p:txBody>
      </p:sp>
      <p:sp>
        <p:nvSpPr>
          <p:cNvPr id="7" name="Picture Placeholder 8">
            <a:extLst>
              <a:ext uri="{FF2B5EF4-FFF2-40B4-BE49-F238E27FC236}">
                <a16:creationId xmlns:a16="http://schemas.microsoft.com/office/drawing/2014/main" id="{4AEAD5D6-5A22-4BDD-BB50-434F65980B4E}"/>
              </a:ext>
            </a:extLst>
          </p:cNvPr>
          <p:cNvSpPr>
            <a:spLocks noGrp="1"/>
          </p:cNvSpPr>
          <p:nvPr>
            <p:ph type="pic" sz="quarter" idx="12"/>
          </p:nvPr>
        </p:nvSpPr>
        <p:spPr>
          <a:xfrm>
            <a:off x="6604770" y="1903751"/>
            <a:ext cx="4860145" cy="4137285"/>
          </a:xfrm>
        </p:spPr>
        <p:txBody>
          <a:bodyPr/>
          <a:lstStyle/>
          <a:p>
            <a:r>
              <a:rPr lang="en-US"/>
              <a:t>Click icon to add picture</a:t>
            </a:r>
          </a:p>
        </p:txBody>
      </p:sp>
    </p:spTree>
    <p:extLst>
      <p:ext uri="{BB962C8B-B14F-4D97-AF65-F5344CB8AC3E}">
        <p14:creationId xmlns:p14="http://schemas.microsoft.com/office/powerpoint/2010/main" val="26086271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3 Image with caption">
    <p:spTree>
      <p:nvGrpSpPr>
        <p:cNvPr id="1" name=""/>
        <p:cNvGrpSpPr/>
        <p:nvPr/>
      </p:nvGrpSpPr>
      <p:grpSpPr>
        <a:xfrm>
          <a:off x="0" y="0"/>
          <a:ext cx="0" cy="0"/>
          <a:chOff x="0" y="0"/>
          <a:chExt cx="0" cy="0"/>
        </a:xfrm>
      </p:grpSpPr>
      <p:sp>
        <p:nvSpPr>
          <p:cNvPr id="6" name="Rectangle 23">
            <a:extLst>
              <a:ext uri="{FF2B5EF4-FFF2-40B4-BE49-F238E27FC236}">
                <a16:creationId xmlns:a16="http://schemas.microsoft.com/office/drawing/2014/main" id="{183564F5-BDEB-46F5-8125-3B44AAC10FBA}"/>
              </a:ext>
            </a:extLst>
          </p:cNvPr>
          <p:cNvSpPr/>
          <p:nvPr/>
        </p:nvSpPr>
        <p:spPr>
          <a:xfrm>
            <a:off x="-638" y="0"/>
            <a:ext cx="12194180" cy="6858000"/>
          </a:xfrm>
          <a:prstGeom prst="rect">
            <a:avLst/>
          </a:prstGeom>
          <a:solidFill>
            <a:srgbClr val="F8F4ED"/>
          </a:solidFill>
          <a:ln w="12700">
            <a:miter lim="400000"/>
          </a:ln>
        </p:spPr>
        <p:txBody>
          <a:bodyPr lIns="0" tIns="0" rIns="0" bIns="0"/>
          <a:lstStyle/>
          <a:p>
            <a:pPr algn="ctr">
              <a:spcBef>
                <a:spcPts val="1000"/>
              </a:spcBef>
              <a:defRPr sz="1400" b="1">
                <a:solidFill>
                  <a:srgbClr val="0091BE"/>
                </a:solidFill>
                <a:latin typeface="Open Sans"/>
                <a:ea typeface="Open Sans"/>
                <a:cs typeface="Open Sans"/>
                <a:sym typeface="Open Sans"/>
              </a:defRPr>
            </a:pPr>
            <a:endParaRPr/>
          </a:p>
        </p:txBody>
      </p:sp>
      <p:sp>
        <p:nvSpPr>
          <p:cNvPr id="2" name="Title 1">
            <a:extLst>
              <a:ext uri="{FF2B5EF4-FFF2-40B4-BE49-F238E27FC236}">
                <a16:creationId xmlns:a16="http://schemas.microsoft.com/office/drawing/2014/main" id="{51C7C871-0E09-4410-B34E-0E290CC64891}"/>
              </a:ext>
            </a:extLst>
          </p:cNvPr>
          <p:cNvSpPr>
            <a:spLocks noGrp="1"/>
          </p:cNvSpPr>
          <p:nvPr>
            <p:ph type="title"/>
          </p:nvPr>
        </p:nvSpPr>
        <p:spPr>
          <a:xfrm>
            <a:off x="2221992" y="365125"/>
            <a:ext cx="8981656" cy="1325563"/>
          </a:xfrm>
        </p:spPr>
        <p:txBody>
          <a:bodyPr/>
          <a:lstStyle/>
          <a:p>
            <a:r>
              <a:rPr lang="en-US"/>
              <a:t>Click to edit Master title style</a:t>
            </a:r>
            <a:endParaRPr lang="en-US" dirty="0"/>
          </a:p>
        </p:txBody>
      </p:sp>
      <p:sp>
        <p:nvSpPr>
          <p:cNvPr id="9" name="Picture Placeholder 8">
            <a:extLst>
              <a:ext uri="{FF2B5EF4-FFF2-40B4-BE49-F238E27FC236}">
                <a16:creationId xmlns:a16="http://schemas.microsoft.com/office/drawing/2014/main" id="{7B640029-D0D1-4A87-AABE-2B187FE678D9}"/>
              </a:ext>
            </a:extLst>
          </p:cNvPr>
          <p:cNvSpPr>
            <a:spLocks noGrp="1"/>
          </p:cNvSpPr>
          <p:nvPr>
            <p:ph type="pic" sz="quarter" idx="10"/>
          </p:nvPr>
        </p:nvSpPr>
        <p:spPr>
          <a:xfrm>
            <a:off x="1015999" y="1903751"/>
            <a:ext cx="2971385" cy="4137285"/>
          </a:xfrm>
        </p:spPr>
        <p:txBody>
          <a:bodyPr/>
          <a:lstStyle/>
          <a:p>
            <a:r>
              <a:rPr lang="en-US"/>
              <a:t>Click icon to add picture</a:t>
            </a:r>
            <a:endParaRPr lang="en-US" dirty="0"/>
          </a:p>
        </p:txBody>
      </p:sp>
      <p:pic>
        <p:nvPicPr>
          <p:cNvPr id="10" name="Picture 2" descr="A picture containing food, parked, people&#10;&#10;Description automatically generated">
            <a:extLst>
              <a:ext uri="{FF2B5EF4-FFF2-40B4-BE49-F238E27FC236}">
                <a16:creationId xmlns:a16="http://schemas.microsoft.com/office/drawing/2014/main" id="{21E863D3-0D4C-49A5-BB9D-68B8F6CFA7FE}"/>
              </a:ext>
            </a:extLst>
          </p:cNvPr>
          <p:cNvPicPr>
            <a:picLocks noChangeAspect="1"/>
          </p:cNvPicPr>
          <p:nvPr/>
        </p:nvPicPr>
        <p:blipFill>
          <a:blip r:embed="rId2"/>
          <a:stretch>
            <a:fillRect/>
          </a:stretch>
        </p:blipFill>
        <p:spPr>
          <a:xfrm>
            <a:off x="428171" y="333766"/>
            <a:ext cx="1603829" cy="1037896"/>
          </a:xfrm>
          <a:prstGeom prst="rect">
            <a:avLst/>
          </a:prstGeom>
        </p:spPr>
      </p:pic>
      <p:sp>
        <p:nvSpPr>
          <p:cNvPr id="12" name="Text Placeholder 11">
            <a:extLst>
              <a:ext uri="{FF2B5EF4-FFF2-40B4-BE49-F238E27FC236}">
                <a16:creationId xmlns:a16="http://schemas.microsoft.com/office/drawing/2014/main" id="{BD7294BC-2C5B-4C5F-A071-47CCE60D578C}"/>
              </a:ext>
            </a:extLst>
          </p:cNvPr>
          <p:cNvSpPr>
            <a:spLocks noGrp="1"/>
          </p:cNvSpPr>
          <p:nvPr>
            <p:ph type="body" sz="quarter" idx="11" hasCustomPrompt="1"/>
          </p:nvPr>
        </p:nvSpPr>
        <p:spPr>
          <a:xfrm>
            <a:off x="1015999" y="6175374"/>
            <a:ext cx="10736289" cy="570199"/>
          </a:xfrm>
        </p:spPr>
        <p:txBody>
          <a:bodyPr>
            <a:normAutofit/>
          </a:bodyPr>
          <a:lstStyle>
            <a:lvl1pPr marL="0" indent="0">
              <a:buNone/>
              <a:defRPr sz="2000" i="1">
                <a:latin typeface="Open Sans"/>
              </a:defRPr>
            </a:lvl1pPr>
          </a:lstStyle>
          <a:p>
            <a:pPr lvl="0"/>
            <a:r>
              <a:rPr lang="en-US" dirty="0"/>
              <a:t>caption</a:t>
            </a:r>
          </a:p>
        </p:txBody>
      </p:sp>
      <p:sp>
        <p:nvSpPr>
          <p:cNvPr id="8" name="Picture Placeholder 8">
            <a:extLst>
              <a:ext uri="{FF2B5EF4-FFF2-40B4-BE49-F238E27FC236}">
                <a16:creationId xmlns:a16="http://schemas.microsoft.com/office/drawing/2014/main" id="{3BC524DE-A92D-45B1-A325-B8DB4BCA9715}"/>
              </a:ext>
            </a:extLst>
          </p:cNvPr>
          <p:cNvSpPr>
            <a:spLocks noGrp="1"/>
          </p:cNvSpPr>
          <p:nvPr>
            <p:ph type="pic" sz="quarter" idx="12"/>
          </p:nvPr>
        </p:nvSpPr>
        <p:spPr>
          <a:xfrm>
            <a:off x="8232263" y="1903750"/>
            <a:ext cx="2971385" cy="4137285"/>
          </a:xfrm>
        </p:spPr>
        <p:txBody>
          <a:bodyPr/>
          <a:lstStyle/>
          <a:p>
            <a:r>
              <a:rPr lang="en-US"/>
              <a:t>Click icon to add picture</a:t>
            </a:r>
            <a:endParaRPr lang="en-US" dirty="0"/>
          </a:p>
        </p:txBody>
      </p:sp>
      <p:sp>
        <p:nvSpPr>
          <p:cNvPr id="11" name="Picture Placeholder 8">
            <a:extLst>
              <a:ext uri="{FF2B5EF4-FFF2-40B4-BE49-F238E27FC236}">
                <a16:creationId xmlns:a16="http://schemas.microsoft.com/office/drawing/2014/main" id="{C66AD835-3B2F-4235-9466-E5F289E21D8D}"/>
              </a:ext>
            </a:extLst>
          </p:cNvPr>
          <p:cNvSpPr>
            <a:spLocks noGrp="1"/>
          </p:cNvSpPr>
          <p:nvPr>
            <p:ph type="pic" sz="quarter" idx="13"/>
          </p:nvPr>
        </p:nvSpPr>
        <p:spPr>
          <a:xfrm>
            <a:off x="4610307" y="1903750"/>
            <a:ext cx="2971385" cy="4137285"/>
          </a:xfrm>
        </p:spPr>
        <p:txBody>
          <a:bodyPr/>
          <a:lstStyle/>
          <a:p>
            <a:r>
              <a:rPr lang="en-US"/>
              <a:t>Click icon to add picture</a:t>
            </a:r>
            <a:endParaRPr lang="en-US" dirty="0"/>
          </a:p>
        </p:txBody>
      </p:sp>
    </p:spTree>
    <p:extLst>
      <p:ext uri="{BB962C8B-B14F-4D97-AF65-F5344CB8AC3E}">
        <p14:creationId xmlns:p14="http://schemas.microsoft.com/office/powerpoint/2010/main" val="35012287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DB6636-C2F5-407D-8A0A-46BAB0096C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D326290-C603-49C2-9B22-C49C66C29126}"/>
              </a:ext>
            </a:extLst>
          </p:cNvPr>
          <p:cNvSpPr>
            <a:spLocks noGrp="1"/>
          </p:cNvSpPr>
          <p:nvPr>
            <p:ph type="title" hasCustomPrompt="1"/>
          </p:nvPr>
        </p:nvSpPr>
        <p:spPr>
          <a:xfrm>
            <a:off x="758952" y="2724912"/>
            <a:ext cx="8366760" cy="1202511"/>
          </a:xfrm>
        </p:spPr>
        <p:txBody>
          <a:bodyPr anchor="t">
            <a:normAutofit/>
          </a:bodyPr>
          <a:lstStyle>
            <a:lvl1pPr>
              <a:defRPr sz="7200">
                <a:solidFill>
                  <a:schemeClr val="bg1"/>
                </a:solidFill>
              </a:defRPr>
            </a:lvl1pPr>
          </a:lstStyle>
          <a:p>
            <a:r>
              <a:rPr lang="en-US" dirty="0"/>
              <a:t>Thank you</a:t>
            </a:r>
          </a:p>
        </p:txBody>
      </p:sp>
      <p:pic>
        <p:nvPicPr>
          <p:cNvPr id="7" name="Image" descr="Image">
            <a:extLst>
              <a:ext uri="{FF2B5EF4-FFF2-40B4-BE49-F238E27FC236}">
                <a16:creationId xmlns:a16="http://schemas.microsoft.com/office/drawing/2014/main" id="{18FB3FF4-CD3D-4A07-A46F-E944AF7DD8AB}"/>
              </a:ext>
            </a:extLst>
          </p:cNvPr>
          <p:cNvPicPr>
            <a:picLocks noChangeAspect="1"/>
          </p:cNvPicPr>
          <p:nvPr/>
        </p:nvPicPr>
        <p:blipFill>
          <a:blip r:embed="rId3"/>
          <a:stretch>
            <a:fillRect/>
          </a:stretch>
        </p:blipFill>
        <p:spPr>
          <a:xfrm>
            <a:off x="9015571" y="1244155"/>
            <a:ext cx="3605861" cy="4369690"/>
          </a:xfrm>
          <a:prstGeom prst="rect">
            <a:avLst/>
          </a:prstGeom>
          <a:ln w="12700">
            <a:miter lim="400000"/>
          </a:ln>
        </p:spPr>
      </p:pic>
      <p:sp>
        <p:nvSpPr>
          <p:cNvPr id="3" name="TextBox 2">
            <a:extLst>
              <a:ext uri="{FF2B5EF4-FFF2-40B4-BE49-F238E27FC236}">
                <a16:creationId xmlns:a16="http://schemas.microsoft.com/office/drawing/2014/main" id="{E3B756A6-2BDE-46B2-AB1F-93AFA5072512}"/>
              </a:ext>
            </a:extLst>
          </p:cNvPr>
          <p:cNvSpPr txBox="1"/>
          <p:nvPr/>
        </p:nvSpPr>
        <p:spPr>
          <a:xfrm>
            <a:off x="689548" y="4497049"/>
            <a:ext cx="6310859" cy="523220"/>
          </a:xfrm>
          <a:prstGeom prst="rect">
            <a:avLst/>
          </a:prstGeom>
          <a:noFill/>
        </p:spPr>
        <p:txBody>
          <a:bodyPr wrap="square" rtlCol="0">
            <a:spAutoFit/>
          </a:bodyPr>
          <a:lstStyle/>
          <a:p>
            <a:r>
              <a:rPr lang="en-US" sz="2800" b="1" dirty="0">
                <a:solidFill>
                  <a:schemeClr val="bg1"/>
                </a:solidFill>
                <a:latin typeface="Open Sans"/>
              </a:rPr>
              <a:t>CincinnatiLibrary.org</a:t>
            </a:r>
          </a:p>
        </p:txBody>
      </p:sp>
    </p:spTree>
    <p:extLst>
      <p:ext uri="{BB962C8B-B14F-4D97-AF65-F5344CB8AC3E}">
        <p14:creationId xmlns:p14="http://schemas.microsoft.com/office/powerpoint/2010/main" val="29101088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squiggles">
    <p:spTree>
      <p:nvGrpSpPr>
        <p:cNvPr id="1" name=""/>
        <p:cNvGrpSpPr/>
        <p:nvPr/>
      </p:nvGrpSpPr>
      <p:grpSpPr>
        <a:xfrm>
          <a:off x="0" y="0"/>
          <a:ext cx="0" cy="0"/>
          <a:chOff x="0" y="0"/>
          <a:chExt cx="0" cy="0"/>
        </a:xfrm>
      </p:grpSpPr>
      <p:pic>
        <p:nvPicPr>
          <p:cNvPr id="3" name="Picture 5" descr="A picture containing light, colorful, hanging, photo&#10;&#10;Description automatically generated">
            <a:extLst>
              <a:ext uri="{FF2B5EF4-FFF2-40B4-BE49-F238E27FC236}">
                <a16:creationId xmlns:a16="http://schemas.microsoft.com/office/drawing/2014/main" id="{D6881B54-B77F-48BD-AD97-5FA459A97766}"/>
              </a:ext>
            </a:extLst>
          </p:cNvPr>
          <p:cNvPicPr>
            <a:picLocks noChangeAspect="1"/>
          </p:cNvPicPr>
          <p:nvPr/>
        </p:nvPicPr>
        <p:blipFill>
          <a:blip r:embed="rId2"/>
          <a:stretch>
            <a:fillRect/>
          </a:stretch>
        </p:blipFill>
        <p:spPr>
          <a:xfrm>
            <a:off x="335318" y="1476153"/>
            <a:ext cx="5320145" cy="4869418"/>
          </a:xfrm>
          <a:prstGeom prst="rect">
            <a:avLst/>
          </a:prstGeom>
        </p:spPr>
      </p:pic>
      <p:pic>
        <p:nvPicPr>
          <p:cNvPr id="4" name="Picture 4" descr="A picture containing object, fireworks&#10;&#10;Description automatically generated">
            <a:extLst>
              <a:ext uri="{FF2B5EF4-FFF2-40B4-BE49-F238E27FC236}">
                <a16:creationId xmlns:a16="http://schemas.microsoft.com/office/drawing/2014/main" id="{00BAD1E9-2785-480E-9F12-9C39F0735780}"/>
              </a:ext>
            </a:extLst>
          </p:cNvPr>
          <p:cNvPicPr>
            <a:picLocks noChangeAspect="1"/>
          </p:cNvPicPr>
          <p:nvPr/>
        </p:nvPicPr>
        <p:blipFill>
          <a:blip r:embed="rId3"/>
          <a:stretch>
            <a:fillRect/>
          </a:stretch>
        </p:blipFill>
        <p:spPr>
          <a:xfrm>
            <a:off x="4914650" y="166835"/>
            <a:ext cx="2743200" cy="2514146"/>
          </a:xfrm>
          <a:prstGeom prst="rect">
            <a:avLst/>
          </a:prstGeom>
        </p:spPr>
      </p:pic>
      <p:pic>
        <p:nvPicPr>
          <p:cNvPr id="5" name="Picture 4" descr="A close up of a logo&#10;&#10;Description automatically generated">
            <a:extLst>
              <a:ext uri="{FF2B5EF4-FFF2-40B4-BE49-F238E27FC236}">
                <a16:creationId xmlns:a16="http://schemas.microsoft.com/office/drawing/2014/main" id="{1D49F57A-F3FA-412C-8657-F97CD7794DAD}"/>
              </a:ext>
            </a:extLst>
          </p:cNvPr>
          <p:cNvPicPr>
            <a:picLocks noChangeAspect="1"/>
          </p:cNvPicPr>
          <p:nvPr/>
        </p:nvPicPr>
        <p:blipFill>
          <a:blip r:embed="rId4"/>
          <a:stretch>
            <a:fillRect/>
          </a:stretch>
        </p:blipFill>
        <p:spPr>
          <a:xfrm>
            <a:off x="7981076" y="114589"/>
            <a:ext cx="2743200" cy="2514146"/>
          </a:xfrm>
          <a:prstGeom prst="rect">
            <a:avLst/>
          </a:prstGeom>
        </p:spPr>
      </p:pic>
      <p:pic>
        <p:nvPicPr>
          <p:cNvPr id="6" name="Picture 5" descr="A close up of a logo&#10;&#10;Description automatically generated">
            <a:extLst>
              <a:ext uri="{FF2B5EF4-FFF2-40B4-BE49-F238E27FC236}">
                <a16:creationId xmlns:a16="http://schemas.microsoft.com/office/drawing/2014/main" id="{8EAA5442-C59C-4725-A131-89FEC0CB676F}"/>
              </a:ext>
            </a:extLst>
          </p:cNvPr>
          <p:cNvPicPr>
            <a:picLocks noChangeAspect="1"/>
          </p:cNvPicPr>
          <p:nvPr/>
        </p:nvPicPr>
        <p:blipFill>
          <a:blip r:embed="rId5"/>
          <a:stretch>
            <a:fillRect/>
          </a:stretch>
        </p:blipFill>
        <p:spPr>
          <a:xfrm>
            <a:off x="5392274" y="3486294"/>
            <a:ext cx="2743200" cy="2514146"/>
          </a:xfrm>
          <a:prstGeom prst="rect">
            <a:avLst/>
          </a:prstGeom>
        </p:spPr>
      </p:pic>
      <p:pic>
        <p:nvPicPr>
          <p:cNvPr id="7" name="Picture 3" descr="A picture containing comb&#10;&#10;Description automatically generated">
            <a:extLst>
              <a:ext uri="{FF2B5EF4-FFF2-40B4-BE49-F238E27FC236}">
                <a16:creationId xmlns:a16="http://schemas.microsoft.com/office/drawing/2014/main" id="{742E75CD-6887-4DFA-AC1F-18EF6505B3BB}"/>
              </a:ext>
            </a:extLst>
          </p:cNvPr>
          <p:cNvPicPr>
            <a:picLocks noChangeAspect="1"/>
          </p:cNvPicPr>
          <p:nvPr/>
        </p:nvPicPr>
        <p:blipFill>
          <a:blip r:embed="rId6"/>
          <a:stretch>
            <a:fillRect/>
          </a:stretch>
        </p:blipFill>
        <p:spPr>
          <a:xfrm rot="2040000">
            <a:off x="9170868" y="3534761"/>
            <a:ext cx="2743200" cy="2514146"/>
          </a:xfrm>
          <a:prstGeom prst="rect">
            <a:avLst/>
          </a:prstGeom>
        </p:spPr>
      </p:pic>
      <p:sp>
        <p:nvSpPr>
          <p:cNvPr id="2" name="TextBox 1">
            <a:extLst>
              <a:ext uri="{FF2B5EF4-FFF2-40B4-BE49-F238E27FC236}">
                <a16:creationId xmlns:a16="http://schemas.microsoft.com/office/drawing/2014/main" id="{9848AF0E-E104-419D-ACE2-1D45CE5D2A9E}"/>
              </a:ext>
            </a:extLst>
          </p:cNvPr>
          <p:cNvSpPr txBox="1"/>
          <p:nvPr/>
        </p:nvSpPr>
        <p:spPr>
          <a:xfrm>
            <a:off x="431074" y="274320"/>
            <a:ext cx="4362995" cy="646331"/>
          </a:xfrm>
          <a:prstGeom prst="rect">
            <a:avLst/>
          </a:prstGeom>
          <a:noFill/>
        </p:spPr>
        <p:txBody>
          <a:bodyPr wrap="square" rtlCol="0">
            <a:spAutoFit/>
          </a:bodyPr>
          <a:lstStyle/>
          <a:p>
            <a:r>
              <a:rPr lang="en-US" dirty="0"/>
              <a:t>Add squiggles to your varying slides</a:t>
            </a:r>
          </a:p>
          <a:p>
            <a:r>
              <a:rPr lang="en-US" dirty="0"/>
              <a:t>Delete this slide when done.</a:t>
            </a:r>
          </a:p>
        </p:txBody>
      </p:sp>
    </p:spTree>
    <p:extLst>
      <p:ext uri="{BB962C8B-B14F-4D97-AF65-F5344CB8AC3E}">
        <p14:creationId xmlns:p14="http://schemas.microsoft.com/office/powerpoint/2010/main" val="235885229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Logo Splash">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DB6636-C2F5-407D-8A0A-46BAB0096C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Image" descr="Image">
            <a:extLst>
              <a:ext uri="{FF2B5EF4-FFF2-40B4-BE49-F238E27FC236}">
                <a16:creationId xmlns:a16="http://schemas.microsoft.com/office/drawing/2014/main" id="{CC02AED3-4E2C-4428-9FDA-39C49D007759}"/>
              </a:ext>
            </a:extLst>
          </p:cNvPr>
          <p:cNvPicPr>
            <a:picLocks noChangeAspect="1"/>
          </p:cNvPicPr>
          <p:nvPr/>
        </p:nvPicPr>
        <p:blipFill>
          <a:blip r:embed="rId3"/>
          <a:stretch>
            <a:fillRect/>
          </a:stretch>
        </p:blipFill>
        <p:spPr>
          <a:xfrm>
            <a:off x="3601612" y="1812334"/>
            <a:ext cx="4988776" cy="3233332"/>
          </a:xfrm>
          <a:prstGeom prst="rect">
            <a:avLst/>
          </a:prstGeom>
          <a:ln w="12700">
            <a:miter lim="400000"/>
          </a:ln>
        </p:spPr>
      </p:pic>
    </p:spTree>
    <p:extLst>
      <p:ext uri="{BB962C8B-B14F-4D97-AF65-F5344CB8AC3E}">
        <p14:creationId xmlns:p14="http://schemas.microsoft.com/office/powerpoint/2010/main" val="18879182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D10624C-8371-436C-8DAD-B833BB7F02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Rectangle 5">
            <a:extLst>
              <a:ext uri="{FF2B5EF4-FFF2-40B4-BE49-F238E27FC236}">
                <a16:creationId xmlns:a16="http://schemas.microsoft.com/office/drawing/2014/main" id="{5CE728EC-1FDD-492E-BD80-175A66916A73}"/>
              </a:ext>
            </a:extLst>
          </p:cNvPr>
          <p:cNvSpPr/>
          <p:nvPr/>
        </p:nvSpPr>
        <p:spPr>
          <a:xfrm>
            <a:off x="1829368" y="0"/>
            <a:ext cx="11162016" cy="6858001"/>
          </a:xfrm>
          <a:prstGeom prst="rect">
            <a:avLst/>
          </a:prstGeom>
          <a:solidFill>
            <a:srgbClr val="0091BE"/>
          </a:solidFill>
          <a:ln w="12700">
            <a:miter lim="400000"/>
          </a:ln>
        </p:spPr>
        <p:txBody>
          <a:bodyPr lIns="0" tIns="0" rIns="0" bIns="0" anchor="ctr"/>
          <a:lstStyle/>
          <a:p>
            <a:pPr algn="ctr">
              <a:defRPr sz="1700">
                <a:solidFill>
                  <a:srgbClr val="F0F0F0"/>
                </a:solidFill>
              </a:defRPr>
            </a:pPr>
            <a:endParaRPr dirty="0"/>
          </a:p>
        </p:txBody>
      </p:sp>
      <p:sp>
        <p:nvSpPr>
          <p:cNvPr id="16" name="Text Placeholder 12">
            <a:extLst>
              <a:ext uri="{FF2B5EF4-FFF2-40B4-BE49-F238E27FC236}">
                <a16:creationId xmlns:a16="http://schemas.microsoft.com/office/drawing/2014/main" id="{0D47A52E-28B1-4316-8143-AA2CB9673007}"/>
              </a:ext>
            </a:extLst>
          </p:cNvPr>
          <p:cNvSpPr>
            <a:spLocks noGrp="1"/>
          </p:cNvSpPr>
          <p:nvPr>
            <p:ph type="body" sz="quarter" idx="13"/>
          </p:nvPr>
        </p:nvSpPr>
        <p:spPr>
          <a:xfrm>
            <a:off x="1975104" y="3200400"/>
            <a:ext cx="8686800" cy="1042416"/>
          </a:xfrm>
        </p:spPr>
        <p:txBody>
          <a:bodyPr>
            <a:normAutofit/>
          </a:bodyPr>
          <a:lstStyle>
            <a:lvl1pPr marL="0" indent="0">
              <a:buNone/>
              <a:defRPr sz="4400" b="1">
                <a:solidFill>
                  <a:schemeClr val="bg1"/>
                </a:solidFill>
                <a:latin typeface="+mj-lt"/>
              </a:defRPr>
            </a:lvl1pPr>
          </a:lstStyle>
          <a:p>
            <a:pPr lvl="0"/>
            <a:r>
              <a:rPr lang="en-US"/>
              <a:t>Edit Master text styles</a:t>
            </a:r>
          </a:p>
        </p:txBody>
      </p:sp>
      <p:pic>
        <p:nvPicPr>
          <p:cNvPr id="11" name="Image" descr="Image">
            <a:extLst>
              <a:ext uri="{FF2B5EF4-FFF2-40B4-BE49-F238E27FC236}">
                <a16:creationId xmlns:a16="http://schemas.microsoft.com/office/drawing/2014/main" id="{F0B0304F-6315-484C-92C1-D57C19DF93E4}"/>
              </a:ext>
            </a:extLst>
          </p:cNvPr>
          <p:cNvPicPr>
            <a:picLocks noChangeAspect="1"/>
          </p:cNvPicPr>
          <p:nvPr/>
        </p:nvPicPr>
        <p:blipFill>
          <a:blip r:embed="rId3"/>
          <a:stretch>
            <a:fillRect/>
          </a:stretch>
        </p:blipFill>
        <p:spPr>
          <a:xfrm>
            <a:off x="10370153" y="-691904"/>
            <a:ext cx="2830894" cy="2730489"/>
          </a:xfrm>
          <a:prstGeom prst="rect">
            <a:avLst/>
          </a:prstGeom>
          <a:ln w="12700">
            <a:miter lim="400000"/>
          </a:ln>
        </p:spPr>
      </p:pic>
      <p:sp>
        <p:nvSpPr>
          <p:cNvPr id="3" name="Subtitle 2">
            <a:extLst>
              <a:ext uri="{FF2B5EF4-FFF2-40B4-BE49-F238E27FC236}">
                <a16:creationId xmlns:a16="http://schemas.microsoft.com/office/drawing/2014/main" id="{5AE903F4-63E1-412B-A864-42ACA8EC04C0}"/>
              </a:ext>
            </a:extLst>
          </p:cNvPr>
          <p:cNvSpPr>
            <a:spLocks noGrp="1"/>
          </p:cNvSpPr>
          <p:nvPr>
            <p:ph type="subTitle" idx="1" hasCustomPrompt="1"/>
          </p:nvPr>
        </p:nvSpPr>
        <p:spPr>
          <a:xfrm>
            <a:off x="1975104" y="5153845"/>
            <a:ext cx="8839200" cy="722298"/>
          </a:xfrm>
        </p:spPr>
        <p:txBody>
          <a:bodyPr>
            <a:normAutofit/>
          </a:bodyPr>
          <a:lstStyle>
            <a:lvl1pPr marL="0" indent="0" algn="l">
              <a:buNone/>
              <a:defRPr sz="3600" b="1">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a:t>
            </a:r>
          </a:p>
        </p:txBody>
      </p:sp>
      <p:pic>
        <p:nvPicPr>
          <p:cNvPr id="17" name="Image" descr="Image">
            <a:extLst>
              <a:ext uri="{FF2B5EF4-FFF2-40B4-BE49-F238E27FC236}">
                <a16:creationId xmlns:a16="http://schemas.microsoft.com/office/drawing/2014/main" id="{9440D500-ECA1-41C0-B232-9F0EBF7A1B63}"/>
              </a:ext>
            </a:extLst>
          </p:cNvPr>
          <p:cNvPicPr>
            <a:picLocks noChangeAspect="1"/>
          </p:cNvPicPr>
          <p:nvPr/>
        </p:nvPicPr>
        <p:blipFill>
          <a:blip r:embed="rId4"/>
          <a:stretch>
            <a:fillRect/>
          </a:stretch>
        </p:blipFill>
        <p:spPr>
          <a:xfrm>
            <a:off x="110501" y="293358"/>
            <a:ext cx="1608366" cy="1042416"/>
          </a:xfrm>
          <a:prstGeom prst="rect">
            <a:avLst/>
          </a:prstGeom>
          <a:ln w="12700">
            <a:miter lim="400000"/>
          </a:ln>
        </p:spPr>
      </p:pic>
    </p:spTree>
    <p:extLst>
      <p:ext uri="{BB962C8B-B14F-4D97-AF65-F5344CB8AC3E}">
        <p14:creationId xmlns:p14="http://schemas.microsoft.com/office/powerpoint/2010/main" val="38486880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opic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DB6636-C2F5-407D-8A0A-46BAB0096C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D326290-C603-49C2-9B22-C49C66C29126}"/>
              </a:ext>
            </a:extLst>
          </p:cNvPr>
          <p:cNvSpPr>
            <a:spLocks noGrp="1"/>
          </p:cNvSpPr>
          <p:nvPr>
            <p:ph type="title" hasCustomPrompt="1"/>
          </p:nvPr>
        </p:nvSpPr>
        <p:spPr>
          <a:xfrm>
            <a:off x="758952" y="2724912"/>
            <a:ext cx="8366760" cy="1847088"/>
          </a:xfrm>
        </p:spPr>
        <p:txBody>
          <a:bodyPr anchor="t">
            <a:normAutofit/>
          </a:bodyPr>
          <a:lstStyle>
            <a:lvl1pPr>
              <a:defRPr sz="4400">
                <a:solidFill>
                  <a:schemeClr val="bg1"/>
                </a:solidFill>
              </a:defRPr>
            </a:lvl1pPr>
          </a:lstStyle>
          <a:p>
            <a:r>
              <a:rPr lang="en-US" dirty="0"/>
              <a:t>Topic Slide</a:t>
            </a:r>
          </a:p>
        </p:txBody>
      </p:sp>
      <p:pic>
        <p:nvPicPr>
          <p:cNvPr id="7" name="Image" descr="Image">
            <a:extLst>
              <a:ext uri="{FF2B5EF4-FFF2-40B4-BE49-F238E27FC236}">
                <a16:creationId xmlns:a16="http://schemas.microsoft.com/office/drawing/2014/main" id="{18FB3FF4-CD3D-4A07-A46F-E944AF7DD8AB}"/>
              </a:ext>
            </a:extLst>
          </p:cNvPr>
          <p:cNvPicPr>
            <a:picLocks noChangeAspect="1"/>
          </p:cNvPicPr>
          <p:nvPr/>
        </p:nvPicPr>
        <p:blipFill>
          <a:blip r:embed="rId3"/>
          <a:stretch>
            <a:fillRect/>
          </a:stretch>
        </p:blipFill>
        <p:spPr>
          <a:xfrm>
            <a:off x="9015571" y="1244155"/>
            <a:ext cx="3605861" cy="4369690"/>
          </a:xfrm>
          <a:prstGeom prst="rect">
            <a:avLst/>
          </a:prstGeom>
          <a:ln w="12700">
            <a:miter lim="400000"/>
          </a:ln>
        </p:spPr>
      </p:pic>
    </p:spTree>
    <p:extLst>
      <p:ext uri="{BB962C8B-B14F-4D97-AF65-F5344CB8AC3E}">
        <p14:creationId xmlns:p14="http://schemas.microsoft.com/office/powerpoint/2010/main" val="11133841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8BAE02A-34F4-4654-AA76-6D18F3ED8E25}"/>
              </a:ext>
            </a:extLst>
          </p:cNvPr>
          <p:cNvSpPr/>
          <p:nvPr/>
        </p:nvSpPr>
        <p:spPr>
          <a:xfrm>
            <a:off x="0" y="0"/>
            <a:ext cx="12192000" cy="6858001"/>
          </a:xfrm>
          <a:prstGeom prst="rect">
            <a:avLst/>
          </a:prstGeom>
          <a:solidFill>
            <a:srgbClr val="0091BE"/>
          </a:solidFill>
          <a:ln w="12700">
            <a:miter lim="400000"/>
          </a:ln>
        </p:spPr>
        <p:txBody>
          <a:bodyPr lIns="0" tIns="0" rIns="0" bIns="0" anchor="ctr"/>
          <a:lstStyle/>
          <a:p>
            <a:pPr algn="ctr">
              <a:defRPr sz="1700">
                <a:solidFill>
                  <a:srgbClr val="F0F0F0"/>
                </a:solidFill>
              </a:defRPr>
            </a:pPr>
            <a:endParaRPr/>
          </a:p>
        </p:txBody>
      </p:sp>
      <p:sp>
        <p:nvSpPr>
          <p:cNvPr id="2" name="Title 1">
            <a:extLst>
              <a:ext uri="{FF2B5EF4-FFF2-40B4-BE49-F238E27FC236}">
                <a16:creationId xmlns:a16="http://schemas.microsoft.com/office/drawing/2014/main" id="{5D326290-C603-49C2-9B22-C49C66C29126}"/>
              </a:ext>
            </a:extLst>
          </p:cNvPr>
          <p:cNvSpPr>
            <a:spLocks noGrp="1"/>
          </p:cNvSpPr>
          <p:nvPr>
            <p:ph type="title" hasCustomPrompt="1"/>
          </p:nvPr>
        </p:nvSpPr>
        <p:spPr>
          <a:xfrm>
            <a:off x="758952" y="2724912"/>
            <a:ext cx="8366760" cy="1847088"/>
          </a:xfrm>
        </p:spPr>
        <p:txBody>
          <a:bodyPr anchor="t">
            <a:normAutofit/>
          </a:bodyPr>
          <a:lstStyle>
            <a:lvl1pPr>
              <a:defRPr sz="4400" i="1">
                <a:solidFill>
                  <a:schemeClr val="bg1"/>
                </a:solidFill>
              </a:defRPr>
            </a:lvl1pPr>
          </a:lstStyle>
          <a:p>
            <a:r>
              <a:rPr lang="en-US" dirty="0"/>
              <a:t>Quote</a:t>
            </a:r>
          </a:p>
        </p:txBody>
      </p:sp>
      <p:pic>
        <p:nvPicPr>
          <p:cNvPr id="5" name="Image" descr="Image">
            <a:extLst>
              <a:ext uri="{FF2B5EF4-FFF2-40B4-BE49-F238E27FC236}">
                <a16:creationId xmlns:a16="http://schemas.microsoft.com/office/drawing/2014/main" id="{0164AE5E-1827-4089-99DA-F6AF6A7436A1}"/>
              </a:ext>
            </a:extLst>
          </p:cNvPr>
          <p:cNvPicPr>
            <a:picLocks noChangeAspect="1"/>
          </p:cNvPicPr>
          <p:nvPr/>
        </p:nvPicPr>
        <p:blipFill>
          <a:blip r:embed="rId2"/>
          <a:stretch>
            <a:fillRect/>
          </a:stretch>
        </p:blipFill>
        <p:spPr>
          <a:xfrm>
            <a:off x="9086881" y="1509515"/>
            <a:ext cx="4229038" cy="3838970"/>
          </a:xfrm>
          <a:prstGeom prst="rect">
            <a:avLst/>
          </a:prstGeom>
          <a:ln w="12700">
            <a:miter lim="400000"/>
          </a:ln>
        </p:spPr>
      </p:pic>
    </p:spTree>
    <p:extLst>
      <p:ext uri="{BB962C8B-B14F-4D97-AF65-F5344CB8AC3E}">
        <p14:creationId xmlns:p14="http://schemas.microsoft.com/office/powerpoint/2010/main" val="8386477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mp; Single Content">
    <p:spTree>
      <p:nvGrpSpPr>
        <p:cNvPr id="1" name=""/>
        <p:cNvGrpSpPr/>
        <p:nvPr/>
      </p:nvGrpSpPr>
      <p:grpSpPr>
        <a:xfrm>
          <a:off x="0" y="0"/>
          <a:ext cx="0" cy="0"/>
          <a:chOff x="0" y="0"/>
          <a:chExt cx="0" cy="0"/>
        </a:xfrm>
      </p:grpSpPr>
      <p:sp>
        <p:nvSpPr>
          <p:cNvPr id="7" name="Rectangle 23">
            <a:extLst>
              <a:ext uri="{FF2B5EF4-FFF2-40B4-BE49-F238E27FC236}">
                <a16:creationId xmlns:a16="http://schemas.microsoft.com/office/drawing/2014/main" id="{21DED3E6-5D6A-4EEE-AE26-D2FD86D1F3C1}"/>
              </a:ext>
            </a:extLst>
          </p:cNvPr>
          <p:cNvSpPr/>
          <p:nvPr/>
        </p:nvSpPr>
        <p:spPr>
          <a:xfrm>
            <a:off x="-638" y="0"/>
            <a:ext cx="12194180" cy="6858000"/>
          </a:xfrm>
          <a:prstGeom prst="rect">
            <a:avLst/>
          </a:prstGeom>
          <a:solidFill>
            <a:srgbClr val="F8F4ED"/>
          </a:solidFill>
          <a:ln w="12700">
            <a:miter lim="400000"/>
          </a:ln>
        </p:spPr>
        <p:txBody>
          <a:bodyPr lIns="0" tIns="0" rIns="0" bIns="0"/>
          <a:lstStyle/>
          <a:p>
            <a:pPr algn="ctr">
              <a:spcBef>
                <a:spcPts val="1000"/>
              </a:spcBef>
              <a:defRPr sz="1400" b="1">
                <a:solidFill>
                  <a:srgbClr val="0091BE"/>
                </a:solidFill>
                <a:latin typeface="Open Sans"/>
                <a:ea typeface="Open Sans"/>
                <a:cs typeface="Open Sans"/>
                <a:sym typeface="Open Sans"/>
              </a:defRPr>
            </a:pPr>
            <a:endParaRPr/>
          </a:p>
        </p:txBody>
      </p:sp>
      <p:pic>
        <p:nvPicPr>
          <p:cNvPr id="8" name="Picture 2" descr="A picture containing food, parked, people&#10;&#10;Description automatically generated">
            <a:extLst>
              <a:ext uri="{FF2B5EF4-FFF2-40B4-BE49-F238E27FC236}">
                <a16:creationId xmlns:a16="http://schemas.microsoft.com/office/drawing/2014/main" id="{DF505BFD-6EEB-45C3-B334-C734B72A9926}"/>
              </a:ext>
            </a:extLst>
          </p:cNvPr>
          <p:cNvPicPr>
            <a:picLocks noChangeAspect="1"/>
          </p:cNvPicPr>
          <p:nvPr/>
        </p:nvPicPr>
        <p:blipFill>
          <a:blip r:embed="rId2"/>
          <a:stretch>
            <a:fillRect/>
          </a:stretch>
        </p:blipFill>
        <p:spPr>
          <a:xfrm>
            <a:off x="428171" y="333766"/>
            <a:ext cx="1603829" cy="1037896"/>
          </a:xfrm>
          <a:prstGeom prst="rect">
            <a:avLst/>
          </a:prstGeom>
        </p:spPr>
      </p:pic>
      <p:sp>
        <p:nvSpPr>
          <p:cNvPr id="4" name="Title 1">
            <a:extLst>
              <a:ext uri="{FF2B5EF4-FFF2-40B4-BE49-F238E27FC236}">
                <a16:creationId xmlns:a16="http://schemas.microsoft.com/office/drawing/2014/main" id="{9B2C7F76-DD7E-4E5A-930E-E264807FC57D}"/>
              </a:ext>
            </a:extLst>
          </p:cNvPr>
          <p:cNvSpPr>
            <a:spLocks noGrp="1"/>
          </p:cNvSpPr>
          <p:nvPr>
            <p:ph type="title"/>
          </p:nvPr>
        </p:nvSpPr>
        <p:spPr>
          <a:xfrm>
            <a:off x="2220686" y="365125"/>
            <a:ext cx="9133114" cy="1325563"/>
          </a:xfrm>
        </p:spPr>
        <p:txBody>
          <a:bodyPr/>
          <a:lstStyle>
            <a:lvl1pPr>
              <a:defRPr b="1">
                <a:latin typeface="+mj-lt"/>
              </a:defRPr>
            </a:lvl1pPr>
          </a:lstStyle>
          <a:p>
            <a:r>
              <a:rPr lang="en-US"/>
              <a:t>Click to edit Master title style</a:t>
            </a:r>
            <a:endParaRPr lang="en-US" dirty="0"/>
          </a:p>
        </p:txBody>
      </p:sp>
      <p:sp>
        <p:nvSpPr>
          <p:cNvPr id="5" name="Content Placeholder 2">
            <a:extLst>
              <a:ext uri="{FF2B5EF4-FFF2-40B4-BE49-F238E27FC236}">
                <a16:creationId xmlns:a16="http://schemas.microsoft.com/office/drawing/2014/main" id="{A56215DD-21B9-4998-9773-0723079CD8E7}"/>
              </a:ext>
            </a:extLst>
          </p:cNvPr>
          <p:cNvSpPr>
            <a:spLocks noGrp="1"/>
          </p:cNvSpPr>
          <p:nvPr>
            <p:ph idx="1"/>
          </p:nvPr>
        </p:nvSpPr>
        <p:spPr>
          <a:xfrm>
            <a:off x="838200" y="1825625"/>
            <a:ext cx="10515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38527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71600"/>
            <a:ext cx="10972800" cy="4525963"/>
          </a:xfrm>
          <a:prstGeom prst="rect">
            <a:avLst/>
          </a:prstGeom>
        </p:spPr>
        <p:txBody>
          <a:bodyPr/>
          <a:lstStyle>
            <a:lvl1pPr>
              <a:defRPr sz="2400">
                <a:latin typeface="DIN Pro" panose="020B0504020201010104" pitchFamily="34" charset="0"/>
              </a:defRPr>
            </a:lvl1pPr>
            <a:lvl2pPr marL="742950" indent="-285750">
              <a:buSzPct val="60000"/>
              <a:buFont typeface="Wingdings" panose="05000000000000000000" pitchFamily="2" charset="2"/>
              <a:buChar char="Ø"/>
              <a:defRPr sz="2400">
                <a:latin typeface="DIN Pro" panose="020B0504020201010104" pitchFamily="34" charset="0"/>
              </a:defRPr>
            </a:lvl2pPr>
            <a:lvl3pPr>
              <a:defRPr sz="2400">
                <a:latin typeface="DIN Pro" panose="020B0504020201010104" pitchFamily="34" charset="0"/>
              </a:defRPr>
            </a:lvl3pPr>
            <a:lvl4pPr>
              <a:defRPr sz="2400">
                <a:latin typeface="DIN Pro" panose="020B0504020201010104" pitchFamily="34" charset="0"/>
              </a:defRPr>
            </a:lvl4pPr>
            <a:lvl5pPr>
              <a:defRPr sz="2400">
                <a:latin typeface="DIN Pro" panose="020B05040202010101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a:extLst>
              <a:ext uri="{FF2B5EF4-FFF2-40B4-BE49-F238E27FC236}">
                <a16:creationId xmlns:a16="http://schemas.microsoft.com/office/drawing/2014/main" id="{A8364D6E-22B7-498F-8FC3-BD12FB7AFD5E}"/>
              </a:ext>
            </a:extLst>
          </p:cNvPr>
          <p:cNvSpPr>
            <a:spLocks noGrp="1"/>
          </p:cNvSpPr>
          <p:nvPr>
            <p:ph type="ctrTitle" hasCustomPrompt="1"/>
          </p:nvPr>
        </p:nvSpPr>
        <p:spPr>
          <a:xfrm>
            <a:off x="609600" y="533401"/>
            <a:ext cx="10363200" cy="685800"/>
          </a:xfrm>
          <a:prstGeom prst="rect">
            <a:avLst/>
          </a:prstGeom>
        </p:spPr>
        <p:txBody>
          <a:bodyPr/>
          <a:lstStyle>
            <a:lvl1pPr algn="l">
              <a:defRPr sz="4000">
                <a:latin typeface="DIN Pro Bold" panose="020B0804020201010104" pitchFamily="34" charset="0"/>
                <a:cs typeface="DIN Pro Bold" panose="020B0804020201010104" pitchFamily="34" charset="0"/>
              </a:defRPr>
            </a:lvl1pPr>
          </a:lstStyle>
          <a:p>
            <a:r>
              <a:rPr lang="en-US" dirty="0"/>
              <a:t>CLICK TO EDIT MASTER TITLE STYLE</a:t>
            </a:r>
          </a:p>
        </p:txBody>
      </p:sp>
    </p:spTree>
    <p:extLst>
      <p:ext uri="{BB962C8B-B14F-4D97-AF65-F5344CB8AC3E}">
        <p14:creationId xmlns:p14="http://schemas.microsoft.com/office/powerpoint/2010/main" val="8982296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9" name="Rectangle 23">
            <a:extLst>
              <a:ext uri="{FF2B5EF4-FFF2-40B4-BE49-F238E27FC236}">
                <a16:creationId xmlns:a16="http://schemas.microsoft.com/office/drawing/2014/main" id="{5789D607-58C6-45F1-88E6-A2CEDCD4FC3C}"/>
              </a:ext>
            </a:extLst>
          </p:cNvPr>
          <p:cNvSpPr/>
          <p:nvPr/>
        </p:nvSpPr>
        <p:spPr>
          <a:xfrm>
            <a:off x="-638" y="0"/>
            <a:ext cx="12194180" cy="6858000"/>
          </a:xfrm>
          <a:prstGeom prst="rect">
            <a:avLst/>
          </a:prstGeom>
          <a:solidFill>
            <a:srgbClr val="F8F4ED"/>
          </a:solidFill>
          <a:ln w="12700">
            <a:miter lim="400000"/>
          </a:ln>
        </p:spPr>
        <p:txBody>
          <a:bodyPr lIns="0" tIns="0" rIns="0" bIns="0"/>
          <a:lstStyle/>
          <a:p>
            <a:pPr algn="ctr">
              <a:spcBef>
                <a:spcPts val="1000"/>
              </a:spcBef>
              <a:defRPr sz="1400" b="1">
                <a:solidFill>
                  <a:srgbClr val="0091BE"/>
                </a:solidFill>
                <a:latin typeface="Open Sans"/>
                <a:ea typeface="Open Sans"/>
                <a:cs typeface="Open Sans"/>
                <a:sym typeface="Open Sans"/>
              </a:defRPr>
            </a:pPr>
            <a:endParaRPr/>
          </a:p>
        </p:txBody>
      </p:sp>
      <p:sp>
        <p:nvSpPr>
          <p:cNvPr id="2" name="Title 1">
            <a:extLst>
              <a:ext uri="{FF2B5EF4-FFF2-40B4-BE49-F238E27FC236}">
                <a16:creationId xmlns:a16="http://schemas.microsoft.com/office/drawing/2014/main" id="{0D37B478-5C5B-4827-90B7-56A27335420B}"/>
              </a:ext>
            </a:extLst>
          </p:cNvPr>
          <p:cNvSpPr>
            <a:spLocks noGrp="1"/>
          </p:cNvSpPr>
          <p:nvPr>
            <p:ph type="title"/>
          </p:nvPr>
        </p:nvSpPr>
        <p:spPr>
          <a:xfrm>
            <a:off x="2221992" y="365125"/>
            <a:ext cx="8584474" cy="1325563"/>
          </a:xfrm>
        </p:spPr>
        <p:txBody>
          <a:bodyPr/>
          <a:lstStyle>
            <a:lvl1pPr>
              <a:defRPr b="1">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12099AC-5356-4FFF-82DA-67B78032DCA5}"/>
              </a:ext>
            </a:extLst>
          </p:cNvPr>
          <p:cNvSpPr>
            <a:spLocks noGrp="1"/>
          </p:cNvSpPr>
          <p:nvPr>
            <p:ph sz="half" idx="1"/>
          </p:nvPr>
        </p:nvSpPr>
        <p:spPr>
          <a:xfrm>
            <a:off x="838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C3633D1-5121-43D1-B8A1-2770F3857A8A}"/>
              </a:ext>
            </a:extLst>
          </p:cNvPr>
          <p:cNvSpPr>
            <a:spLocks noGrp="1"/>
          </p:cNvSpPr>
          <p:nvPr>
            <p:ph sz="half" idx="2"/>
          </p:nvPr>
        </p:nvSpPr>
        <p:spPr>
          <a:xfrm>
            <a:off x="6172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2" descr="A picture containing food, parked, people&#10;&#10;Description automatically generated">
            <a:extLst>
              <a:ext uri="{FF2B5EF4-FFF2-40B4-BE49-F238E27FC236}">
                <a16:creationId xmlns:a16="http://schemas.microsoft.com/office/drawing/2014/main" id="{7F2B7C6E-E954-4130-97F0-F0DBC94DB8F7}"/>
              </a:ext>
            </a:extLst>
          </p:cNvPr>
          <p:cNvPicPr>
            <a:picLocks noChangeAspect="1"/>
          </p:cNvPicPr>
          <p:nvPr/>
        </p:nvPicPr>
        <p:blipFill>
          <a:blip r:embed="rId2"/>
          <a:stretch>
            <a:fillRect/>
          </a:stretch>
        </p:blipFill>
        <p:spPr>
          <a:xfrm>
            <a:off x="428171" y="333766"/>
            <a:ext cx="1603829" cy="1037896"/>
          </a:xfrm>
          <a:prstGeom prst="rect">
            <a:avLst/>
          </a:prstGeom>
        </p:spPr>
      </p:pic>
    </p:spTree>
    <p:extLst>
      <p:ext uri="{BB962C8B-B14F-4D97-AF65-F5344CB8AC3E}">
        <p14:creationId xmlns:p14="http://schemas.microsoft.com/office/powerpoint/2010/main" val="10017984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Two Content w/Headers">
    <p:spTree>
      <p:nvGrpSpPr>
        <p:cNvPr id="1" name=""/>
        <p:cNvGrpSpPr/>
        <p:nvPr/>
      </p:nvGrpSpPr>
      <p:grpSpPr>
        <a:xfrm>
          <a:off x="0" y="0"/>
          <a:ext cx="0" cy="0"/>
          <a:chOff x="0" y="0"/>
          <a:chExt cx="0" cy="0"/>
        </a:xfrm>
      </p:grpSpPr>
      <p:sp>
        <p:nvSpPr>
          <p:cNvPr id="10" name="Rectangle 23">
            <a:extLst>
              <a:ext uri="{FF2B5EF4-FFF2-40B4-BE49-F238E27FC236}">
                <a16:creationId xmlns:a16="http://schemas.microsoft.com/office/drawing/2014/main" id="{DF009871-BD31-441B-809E-0EDB0B131E45}"/>
              </a:ext>
            </a:extLst>
          </p:cNvPr>
          <p:cNvSpPr/>
          <p:nvPr/>
        </p:nvSpPr>
        <p:spPr>
          <a:xfrm>
            <a:off x="-638" y="0"/>
            <a:ext cx="12194180" cy="6858000"/>
          </a:xfrm>
          <a:prstGeom prst="rect">
            <a:avLst/>
          </a:prstGeom>
          <a:solidFill>
            <a:srgbClr val="F8F4ED"/>
          </a:solidFill>
          <a:ln w="12700">
            <a:miter lim="400000"/>
          </a:ln>
        </p:spPr>
        <p:txBody>
          <a:bodyPr lIns="0" tIns="0" rIns="0" bIns="0"/>
          <a:lstStyle/>
          <a:p>
            <a:pPr algn="ctr">
              <a:spcBef>
                <a:spcPts val="1000"/>
              </a:spcBef>
              <a:defRPr sz="1400" b="1">
                <a:solidFill>
                  <a:srgbClr val="0091BE"/>
                </a:solidFill>
                <a:latin typeface="Open Sans"/>
                <a:ea typeface="Open Sans"/>
                <a:cs typeface="Open Sans"/>
                <a:sym typeface="Open Sans"/>
              </a:defRPr>
            </a:pPr>
            <a:endParaRPr/>
          </a:p>
        </p:txBody>
      </p:sp>
      <p:sp>
        <p:nvSpPr>
          <p:cNvPr id="2" name="Title 1">
            <a:extLst>
              <a:ext uri="{FF2B5EF4-FFF2-40B4-BE49-F238E27FC236}">
                <a16:creationId xmlns:a16="http://schemas.microsoft.com/office/drawing/2014/main" id="{9120ECDF-CE7D-4EEA-B772-9D4B1A3AEB7E}"/>
              </a:ext>
            </a:extLst>
          </p:cNvPr>
          <p:cNvSpPr>
            <a:spLocks noGrp="1"/>
          </p:cNvSpPr>
          <p:nvPr>
            <p:ph type="title"/>
          </p:nvPr>
        </p:nvSpPr>
        <p:spPr>
          <a:xfrm>
            <a:off x="2221992" y="365125"/>
            <a:ext cx="8581580" cy="1325563"/>
          </a:xfrm>
        </p:spPr>
        <p:txBody>
          <a:bodyPr/>
          <a:lstStyle>
            <a:lvl1pPr>
              <a:defRPr>
                <a:latin typeface="+mj-lt"/>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4637A19-EB30-4CD8-AF2D-3C82C1E117F9}"/>
              </a:ext>
            </a:extLst>
          </p:cNvPr>
          <p:cNvSpPr>
            <a:spLocks noGrp="1"/>
          </p:cNvSpPr>
          <p:nvPr>
            <p:ph type="body" idx="1"/>
          </p:nvPr>
        </p:nvSpPr>
        <p:spPr>
          <a:xfrm>
            <a:off x="839788" y="1681163"/>
            <a:ext cx="5157787" cy="823912"/>
          </a:xfr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038A963-A1B5-401F-8E31-9E190D7372F1}"/>
              </a:ext>
            </a:extLst>
          </p:cNvPr>
          <p:cNvSpPr>
            <a:spLocks noGrp="1"/>
          </p:cNvSpPr>
          <p:nvPr>
            <p:ph sz="half" idx="2"/>
          </p:nvPr>
        </p:nvSpPr>
        <p:spPr>
          <a:xfrm>
            <a:off x="839788" y="2505075"/>
            <a:ext cx="5157787" cy="368458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A8CAB165-C3DF-4811-B3AC-725453E3B015}"/>
              </a:ext>
            </a:extLst>
          </p:cNvPr>
          <p:cNvSpPr>
            <a:spLocks noGrp="1"/>
          </p:cNvSpPr>
          <p:nvPr>
            <p:ph type="body" sz="quarter" idx="3"/>
          </p:nvPr>
        </p:nvSpPr>
        <p:spPr>
          <a:xfrm>
            <a:off x="6172200" y="1681163"/>
            <a:ext cx="5183188" cy="823912"/>
          </a:xfr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D27F0EE-654A-4108-9923-F88113F04961}"/>
              </a:ext>
            </a:extLst>
          </p:cNvPr>
          <p:cNvSpPr>
            <a:spLocks noGrp="1"/>
          </p:cNvSpPr>
          <p:nvPr>
            <p:ph sz="quarter" idx="4"/>
          </p:nvPr>
        </p:nvSpPr>
        <p:spPr>
          <a:xfrm>
            <a:off x="6172200" y="2505075"/>
            <a:ext cx="5183188" cy="368458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2" descr="A picture containing food, parked, people&#10;&#10;Description automatically generated">
            <a:extLst>
              <a:ext uri="{FF2B5EF4-FFF2-40B4-BE49-F238E27FC236}">
                <a16:creationId xmlns:a16="http://schemas.microsoft.com/office/drawing/2014/main" id="{F99CA4CB-E99C-46C6-9460-F0D929BA0633}"/>
              </a:ext>
            </a:extLst>
          </p:cNvPr>
          <p:cNvPicPr>
            <a:picLocks noChangeAspect="1"/>
          </p:cNvPicPr>
          <p:nvPr/>
        </p:nvPicPr>
        <p:blipFill>
          <a:blip r:embed="rId2"/>
          <a:stretch>
            <a:fillRect/>
          </a:stretch>
        </p:blipFill>
        <p:spPr>
          <a:xfrm>
            <a:off x="428171" y="333766"/>
            <a:ext cx="1603829" cy="1037896"/>
          </a:xfrm>
          <a:prstGeom prst="rect">
            <a:avLst/>
          </a:prstGeom>
        </p:spPr>
      </p:pic>
    </p:spTree>
    <p:extLst>
      <p:ext uri="{BB962C8B-B14F-4D97-AF65-F5344CB8AC3E}">
        <p14:creationId xmlns:p14="http://schemas.microsoft.com/office/powerpoint/2010/main" val="6359482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ingle Image with caption">
    <p:spTree>
      <p:nvGrpSpPr>
        <p:cNvPr id="1" name=""/>
        <p:cNvGrpSpPr/>
        <p:nvPr/>
      </p:nvGrpSpPr>
      <p:grpSpPr>
        <a:xfrm>
          <a:off x="0" y="0"/>
          <a:ext cx="0" cy="0"/>
          <a:chOff x="0" y="0"/>
          <a:chExt cx="0" cy="0"/>
        </a:xfrm>
      </p:grpSpPr>
      <p:sp>
        <p:nvSpPr>
          <p:cNvPr id="6" name="Rectangle 23">
            <a:extLst>
              <a:ext uri="{FF2B5EF4-FFF2-40B4-BE49-F238E27FC236}">
                <a16:creationId xmlns:a16="http://schemas.microsoft.com/office/drawing/2014/main" id="{183564F5-BDEB-46F5-8125-3B44AAC10FBA}"/>
              </a:ext>
            </a:extLst>
          </p:cNvPr>
          <p:cNvSpPr/>
          <p:nvPr/>
        </p:nvSpPr>
        <p:spPr>
          <a:xfrm>
            <a:off x="-638" y="0"/>
            <a:ext cx="12194180" cy="6858000"/>
          </a:xfrm>
          <a:prstGeom prst="rect">
            <a:avLst/>
          </a:prstGeom>
          <a:solidFill>
            <a:srgbClr val="F8F4ED"/>
          </a:solidFill>
          <a:ln w="12700">
            <a:miter lim="400000"/>
          </a:ln>
        </p:spPr>
        <p:txBody>
          <a:bodyPr lIns="0" tIns="0" rIns="0" bIns="0"/>
          <a:lstStyle/>
          <a:p>
            <a:pPr algn="ctr">
              <a:spcBef>
                <a:spcPts val="1000"/>
              </a:spcBef>
              <a:defRPr sz="1400" b="1">
                <a:solidFill>
                  <a:srgbClr val="0091BE"/>
                </a:solidFill>
                <a:latin typeface="Open Sans"/>
                <a:ea typeface="Open Sans"/>
                <a:cs typeface="Open Sans"/>
                <a:sym typeface="Open Sans"/>
              </a:defRPr>
            </a:pPr>
            <a:endParaRPr/>
          </a:p>
        </p:txBody>
      </p:sp>
      <p:sp>
        <p:nvSpPr>
          <p:cNvPr id="2" name="Title 1">
            <a:extLst>
              <a:ext uri="{FF2B5EF4-FFF2-40B4-BE49-F238E27FC236}">
                <a16:creationId xmlns:a16="http://schemas.microsoft.com/office/drawing/2014/main" id="{51C7C871-0E09-4410-B34E-0E290CC64891}"/>
              </a:ext>
            </a:extLst>
          </p:cNvPr>
          <p:cNvSpPr>
            <a:spLocks noGrp="1"/>
          </p:cNvSpPr>
          <p:nvPr>
            <p:ph type="title"/>
          </p:nvPr>
        </p:nvSpPr>
        <p:spPr>
          <a:xfrm>
            <a:off x="2221992" y="365125"/>
            <a:ext cx="8981656" cy="1325563"/>
          </a:xfrm>
        </p:spPr>
        <p:txBody>
          <a:bodyPr/>
          <a:lstStyle/>
          <a:p>
            <a:r>
              <a:rPr lang="en-US"/>
              <a:t>Click to edit Master title style</a:t>
            </a:r>
            <a:endParaRPr lang="en-US" dirty="0"/>
          </a:p>
        </p:txBody>
      </p:sp>
      <p:sp>
        <p:nvSpPr>
          <p:cNvPr id="9" name="Picture Placeholder 8">
            <a:extLst>
              <a:ext uri="{FF2B5EF4-FFF2-40B4-BE49-F238E27FC236}">
                <a16:creationId xmlns:a16="http://schemas.microsoft.com/office/drawing/2014/main" id="{7B640029-D0D1-4A87-AABE-2B187FE678D9}"/>
              </a:ext>
            </a:extLst>
          </p:cNvPr>
          <p:cNvSpPr>
            <a:spLocks noGrp="1"/>
          </p:cNvSpPr>
          <p:nvPr>
            <p:ph type="pic" sz="quarter" idx="10"/>
          </p:nvPr>
        </p:nvSpPr>
        <p:spPr>
          <a:xfrm>
            <a:off x="1015999" y="1903751"/>
            <a:ext cx="10736289" cy="4137285"/>
          </a:xfrm>
        </p:spPr>
        <p:txBody>
          <a:bodyPr/>
          <a:lstStyle/>
          <a:p>
            <a:r>
              <a:rPr lang="en-US"/>
              <a:t>Click icon to add picture</a:t>
            </a:r>
            <a:endParaRPr lang="en-US" dirty="0"/>
          </a:p>
        </p:txBody>
      </p:sp>
      <p:pic>
        <p:nvPicPr>
          <p:cNvPr id="10" name="Picture 2" descr="A picture containing food, parked, people&#10;&#10;Description automatically generated">
            <a:extLst>
              <a:ext uri="{FF2B5EF4-FFF2-40B4-BE49-F238E27FC236}">
                <a16:creationId xmlns:a16="http://schemas.microsoft.com/office/drawing/2014/main" id="{21E863D3-0D4C-49A5-BB9D-68B8F6CFA7FE}"/>
              </a:ext>
            </a:extLst>
          </p:cNvPr>
          <p:cNvPicPr>
            <a:picLocks noChangeAspect="1"/>
          </p:cNvPicPr>
          <p:nvPr/>
        </p:nvPicPr>
        <p:blipFill>
          <a:blip r:embed="rId2"/>
          <a:stretch>
            <a:fillRect/>
          </a:stretch>
        </p:blipFill>
        <p:spPr>
          <a:xfrm>
            <a:off x="428171" y="333766"/>
            <a:ext cx="1603829" cy="1037896"/>
          </a:xfrm>
          <a:prstGeom prst="rect">
            <a:avLst/>
          </a:prstGeom>
        </p:spPr>
      </p:pic>
      <p:sp>
        <p:nvSpPr>
          <p:cNvPr id="12" name="Text Placeholder 11">
            <a:extLst>
              <a:ext uri="{FF2B5EF4-FFF2-40B4-BE49-F238E27FC236}">
                <a16:creationId xmlns:a16="http://schemas.microsoft.com/office/drawing/2014/main" id="{BD7294BC-2C5B-4C5F-A071-47CCE60D578C}"/>
              </a:ext>
            </a:extLst>
          </p:cNvPr>
          <p:cNvSpPr>
            <a:spLocks noGrp="1"/>
          </p:cNvSpPr>
          <p:nvPr>
            <p:ph type="body" sz="quarter" idx="11" hasCustomPrompt="1"/>
          </p:nvPr>
        </p:nvSpPr>
        <p:spPr>
          <a:xfrm>
            <a:off x="1015999" y="6175374"/>
            <a:ext cx="10736289" cy="570199"/>
          </a:xfrm>
        </p:spPr>
        <p:txBody>
          <a:bodyPr>
            <a:normAutofit/>
          </a:bodyPr>
          <a:lstStyle>
            <a:lvl1pPr marL="0" indent="0">
              <a:buNone/>
              <a:defRPr sz="2000" i="1">
                <a:latin typeface="Open Sans"/>
              </a:defRPr>
            </a:lvl1pPr>
          </a:lstStyle>
          <a:p>
            <a:pPr lvl="0"/>
            <a:r>
              <a:rPr lang="en-US" dirty="0"/>
              <a:t>caption</a:t>
            </a:r>
          </a:p>
        </p:txBody>
      </p:sp>
    </p:spTree>
    <p:extLst>
      <p:ext uri="{BB962C8B-B14F-4D97-AF65-F5344CB8AC3E}">
        <p14:creationId xmlns:p14="http://schemas.microsoft.com/office/powerpoint/2010/main" val="15016014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 Image with caption">
    <p:spTree>
      <p:nvGrpSpPr>
        <p:cNvPr id="1" name=""/>
        <p:cNvGrpSpPr/>
        <p:nvPr/>
      </p:nvGrpSpPr>
      <p:grpSpPr>
        <a:xfrm>
          <a:off x="0" y="0"/>
          <a:ext cx="0" cy="0"/>
          <a:chOff x="0" y="0"/>
          <a:chExt cx="0" cy="0"/>
        </a:xfrm>
      </p:grpSpPr>
      <p:sp>
        <p:nvSpPr>
          <p:cNvPr id="6" name="Rectangle 23">
            <a:extLst>
              <a:ext uri="{FF2B5EF4-FFF2-40B4-BE49-F238E27FC236}">
                <a16:creationId xmlns:a16="http://schemas.microsoft.com/office/drawing/2014/main" id="{183564F5-BDEB-46F5-8125-3B44AAC10FBA}"/>
              </a:ext>
            </a:extLst>
          </p:cNvPr>
          <p:cNvSpPr/>
          <p:nvPr/>
        </p:nvSpPr>
        <p:spPr>
          <a:xfrm>
            <a:off x="-638" y="0"/>
            <a:ext cx="12194180" cy="6858000"/>
          </a:xfrm>
          <a:prstGeom prst="rect">
            <a:avLst/>
          </a:prstGeom>
          <a:solidFill>
            <a:srgbClr val="F8F4ED"/>
          </a:solidFill>
          <a:ln w="12700">
            <a:miter lim="400000"/>
          </a:ln>
        </p:spPr>
        <p:txBody>
          <a:bodyPr lIns="0" tIns="0" rIns="0" bIns="0"/>
          <a:lstStyle/>
          <a:p>
            <a:pPr algn="ctr">
              <a:spcBef>
                <a:spcPts val="1000"/>
              </a:spcBef>
              <a:defRPr sz="1400" b="1">
                <a:solidFill>
                  <a:srgbClr val="0091BE"/>
                </a:solidFill>
                <a:latin typeface="Open Sans"/>
                <a:ea typeface="Open Sans"/>
                <a:cs typeface="Open Sans"/>
                <a:sym typeface="Open Sans"/>
              </a:defRPr>
            </a:pPr>
            <a:endParaRPr/>
          </a:p>
        </p:txBody>
      </p:sp>
      <p:sp>
        <p:nvSpPr>
          <p:cNvPr id="2" name="Title 1">
            <a:extLst>
              <a:ext uri="{FF2B5EF4-FFF2-40B4-BE49-F238E27FC236}">
                <a16:creationId xmlns:a16="http://schemas.microsoft.com/office/drawing/2014/main" id="{51C7C871-0E09-4410-B34E-0E290CC64891}"/>
              </a:ext>
            </a:extLst>
          </p:cNvPr>
          <p:cNvSpPr>
            <a:spLocks noGrp="1"/>
          </p:cNvSpPr>
          <p:nvPr>
            <p:ph type="title"/>
          </p:nvPr>
        </p:nvSpPr>
        <p:spPr>
          <a:xfrm>
            <a:off x="2221992" y="365125"/>
            <a:ext cx="8981656" cy="1325563"/>
          </a:xfrm>
        </p:spPr>
        <p:txBody>
          <a:bodyPr/>
          <a:lstStyle/>
          <a:p>
            <a:r>
              <a:rPr lang="en-US"/>
              <a:t>Click to edit Master title style</a:t>
            </a:r>
            <a:endParaRPr lang="en-US" dirty="0"/>
          </a:p>
        </p:txBody>
      </p:sp>
      <p:sp>
        <p:nvSpPr>
          <p:cNvPr id="9" name="Picture Placeholder 8">
            <a:extLst>
              <a:ext uri="{FF2B5EF4-FFF2-40B4-BE49-F238E27FC236}">
                <a16:creationId xmlns:a16="http://schemas.microsoft.com/office/drawing/2014/main" id="{7B640029-D0D1-4A87-AABE-2B187FE678D9}"/>
              </a:ext>
            </a:extLst>
          </p:cNvPr>
          <p:cNvSpPr>
            <a:spLocks noGrp="1"/>
          </p:cNvSpPr>
          <p:nvPr>
            <p:ph type="pic" sz="quarter" idx="10"/>
          </p:nvPr>
        </p:nvSpPr>
        <p:spPr>
          <a:xfrm>
            <a:off x="1015999" y="1903751"/>
            <a:ext cx="4860145" cy="4137285"/>
          </a:xfrm>
        </p:spPr>
        <p:txBody>
          <a:bodyPr/>
          <a:lstStyle/>
          <a:p>
            <a:r>
              <a:rPr lang="en-US"/>
              <a:t>Click icon to add picture</a:t>
            </a:r>
            <a:endParaRPr lang="en-US" dirty="0"/>
          </a:p>
        </p:txBody>
      </p:sp>
      <p:pic>
        <p:nvPicPr>
          <p:cNvPr id="10" name="Picture 2" descr="A picture containing food, parked, people&#10;&#10;Description automatically generated">
            <a:extLst>
              <a:ext uri="{FF2B5EF4-FFF2-40B4-BE49-F238E27FC236}">
                <a16:creationId xmlns:a16="http://schemas.microsoft.com/office/drawing/2014/main" id="{21E863D3-0D4C-49A5-BB9D-68B8F6CFA7FE}"/>
              </a:ext>
            </a:extLst>
          </p:cNvPr>
          <p:cNvPicPr>
            <a:picLocks noChangeAspect="1"/>
          </p:cNvPicPr>
          <p:nvPr/>
        </p:nvPicPr>
        <p:blipFill>
          <a:blip r:embed="rId2"/>
          <a:stretch>
            <a:fillRect/>
          </a:stretch>
        </p:blipFill>
        <p:spPr>
          <a:xfrm>
            <a:off x="428171" y="333766"/>
            <a:ext cx="1603829" cy="1037896"/>
          </a:xfrm>
          <a:prstGeom prst="rect">
            <a:avLst/>
          </a:prstGeom>
        </p:spPr>
      </p:pic>
      <p:sp>
        <p:nvSpPr>
          <p:cNvPr id="12" name="Text Placeholder 11">
            <a:extLst>
              <a:ext uri="{FF2B5EF4-FFF2-40B4-BE49-F238E27FC236}">
                <a16:creationId xmlns:a16="http://schemas.microsoft.com/office/drawing/2014/main" id="{BD7294BC-2C5B-4C5F-A071-47CCE60D578C}"/>
              </a:ext>
            </a:extLst>
          </p:cNvPr>
          <p:cNvSpPr>
            <a:spLocks noGrp="1"/>
          </p:cNvSpPr>
          <p:nvPr>
            <p:ph type="body" sz="quarter" idx="11" hasCustomPrompt="1"/>
          </p:nvPr>
        </p:nvSpPr>
        <p:spPr>
          <a:xfrm>
            <a:off x="1015999" y="6175374"/>
            <a:ext cx="10736289" cy="570199"/>
          </a:xfrm>
        </p:spPr>
        <p:txBody>
          <a:bodyPr>
            <a:normAutofit/>
          </a:bodyPr>
          <a:lstStyle>
            <a:lvl1pPr marL="0" indent="0">
              <a:buNone/>
              <a:defRPr sz="2000" i="1">
                <a:latin typeface="Open Sans"/>
              </a:defRPr>
            </a:lvl1pPr>
          </a:lstStyle>
          <a:p>
            <a:pPr lvl="0"/>
            <a:r>
              <a:rPr lang="en-US" dirty="0"/>
              <a:t>caption</a:t>
            </a:r>
          </a:p>
        </p:txBody>
      </p:sp>
      <p:sp>
        <p:nvSpPr>
          <p:cNvPr id="7" name="Picture Placeholder 8">
            <a:extLst>
              <a:ext uri="{FF2B5EF4-FFF2-40B4-BE49-F238E27FC236}">
                <a16:creationId xmlns:a16="http://schemas.microsoft.com/office/drawing/2014/main" id="{4AEAD5D6-5A22-4BDD-BB50-434F65980B4E}"/>
              </a:ext>
            </a:extLst>
          </p:cNvPr>
          <p:cNvSpPr>
            <a:spLocks noGrp="1"/>
          </p:cNvSpPr>
          <p:nvPr>
            <p:ph type="pic" sz="quarter" idx="12"/>
          </p:nvPr>
        </p:nvSpPr>
        <p:spPr>
          <a:xfrm>
            <a:off x="6604770" y="1903751"/>
            <a:ext cx="4860145" cy="4137285"/>
          </a:xfrm>
        </p:spPr>
        <p:txBody>
          <a:bodyPr/>
          <a:lstStyle/>
          <a:p>
            <a:r>
              <a:rPr lang="en-US"/>
              <a:t>Click icon to add picture</a:t>
            </a:r>
          </a:p>
        </p:txBody>
      </p:sp>
    </p:spTree>
    <p:extLst>
      <p:ext uri="{BB962C8B-B14F-4D97-AF65-F5344CB8AC3E}">
        <p14:creationId xmlns:p14="http://schemas.microsoft.com/office/powerpoint/2010/main" val="36471964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 Image with caption">
    <p:spTree>
      <p:nvGrpSpPr>
        <p:cNvPr id="1" name=""/>
        <p:cNvGrpSpPr/>
        <p:nvPr/>
      </p:nvGrpSpPr>
      <p:grpSpPr>
        <a:xfrm>
          <a:off x="0" y="0"/>
          <a:ext cx="0" cy="0"/>
          <a:chOff x="0" y="0"/>
          <a:chExt cx="0" cy="0"/>
        </a:xfrm>
      </p:grpSpPr>
      <p:sp>
        <p:nvSpPr>
          <p:cNvPr id="6" name="Rectangle 23">
            <a:extLst>
              <a:ext uri="{FF2B5EF4-FFF2-40B4-BE49-F238E27FC236}">
                <a16:creationId xmlns:a16="http://schemas.microsoft.com/office/drawing/2014/main" id="{183564F5-BDEB-46F5-8125-3B44AAC10FBA}"/>
              </a:ext>
            </a:extLst>
          </p:cNvPr>
          <p:cNvSpPr/>
          <p:nvPr/>
        </p:nvSpPr>
        <p:spPr>
          <a:xfrm>
            <a:off x="-638" y="0"/>
            <a:ext cx="12194180" cy="6858000"/>
          </a:xfrm>
          <a:prstGeom prst="rect">
            <a:avLst/>
          </a:prstGeom>
          <a:solidFill>
            <a:srgbClr val="F8F4ED"/>
          </a:solidFill>
          <a:ln w="12700">
            <a:miter lim="400000"/>
          </a:ln>
        </p:spPr>
        <p:txBody>
          <a:bodyPr lIns="0" tIns="0" rIns="0" bIns="0"/>
          <a:lstStyle/>
          <a:p>
            <a:pPr algn="ctr">
              <a:spcBef>
                <a:spcPts val="1000"/>
              </a:spcBef>
              <a:defRPr sz="1400" b="1">
                <a:solidFill>
                  <a:srgbClr val="0091BE"/>
                </a:solidFill>
                <a:latin typeface="Open Sans"/>
                <a:ea typeface="Open Sans"/>
                <a:cs typeface="Open Sans"/>
                <a:sym typeface="Open Sans"/>
              </a:defRPr>
            </a:pPr>
            <a:endParaRPr/>
          </a:p>
        </p:txBody>
      </p:sp>
      <p:sp>
        <p:nvSpPr>
          <p:cNvPr id="2" name="Title 1">
            <a:extLst>
              <a:ext uri="{FF2B5EF4-FFF2-40B4-BE49-F238E27FC236}">
                <a16:creationId xmlns:a16="http://schemas.microsoft.com/office/drawing/2014/main" id="{51C7C871-0E09-4410-B34E-0E290CC64891}"/>
              </a:ext>
            </a:extLst>
          </p:cNvPr>
          <p:cNvSpPr>
            <a:spLocks noGrp="1"/>
          </p:cNvSpPr>
          <p:nvPr>
            <p:ph type="title"/>
          </p:nvPr>
        </p:nvSpPr>
        <p:spPr>
          <a:xfrm>
            <a:off x="2221992" y="365125"/>
            <a:ext cx="8981656" cy="1325563"/>
          </a:xfrm>
        </p:spPr>
        <p:txBody>
          <a:bodyPr/>
          <a:lstStyle/>
          <a:p>
            <a:r>
              <a:rPr lang="en-US"/>
              <a:t>Click to edit Master title style</a:t>
            </a:r>
            <a:endParaRPr lang="en-US" dirty="0"/>
          </a:p>
        </p:txBody>
      </p:sp>
      <p:sp>
        <p:nvSpPr>
          <p:cNvPr id="9" name="Picture Placeholder 8">
            <a:extLst>
              <a:ext uri="{FF2B5EF4-FFF2-40B4-BE49-F238E27FC236}">
                <a16:creationId xmlns:a16="http://schemas.microsoft.com/office/drawing/2014/main" id="{7B640029-D0D1-4A87-AABE-2B187FE678D9}"/>
              </a:ext>
            </a:extLst>
          </p:cNvPr>
          <p:cNvSpPr>
            <a:spLocks noGrp="1"/>
          </p:cNvSpPr>
          <p:nvPr>
            <p:ph type="pic" sz="quarter" idx="10"/>
          </p:nvPr>
        </p:nvSpPr>
        <p:spPr>
          <a:xfrm>
            <a:off x="1015999" y="1903751"/>
            <a:ext cx="2971385" cy="4137285"/>
          </a:xfrm>
        </p:spPr>
        <p:txBody>
          <a:bodyPr/>
          <a:lstStyle/>
          <a:p>
            <a:r>
              <a:rPr lang="en-US"/>
              <a:t>Click icon to add picture</a:t>
            </a:r>
            <a:endParaRPr lang="en-US" dirty="0"/>
          </a:p>
        </p:txBody>
      </p:sp>
      <p:pic>
        <p:nvPicPr>
          <p:cNvPr id="10" name="Picture 2" descr="A picture containing food, parked, people&#10;&#10;Description automatically generated">
            <a:extLst>
              <a:ext uri="{FF2B5EF4-FFF2-40B4-BE49-F238E27FC236}">
                <a16:creationId xmlns:a16="http://schemas.microsoft.com/office/drawing/2014/main" id="{21E863D3-0D4C-49A5-BB9D-68B8F6CFA7FE}"/>
              </a:ext>
            </a:extLst>
          </p:cNvPr>
          <p:cNvPicPr>
            <a:picLocks noChangeAspect="1"/>
          </p:cNvPicPr>
          <p:nvPr/>
        </p:nvPicPr>
        <p:blipFill>
          <a:blip r:embed="rId2"/>
          <a:stretch>
            <a:fillRect/>
          </a:stretch>
        </p:blipFill>
        <p:spPr>
          <a:xfrm>
            <a:off x="428171" y="333766"/>
            <a:ext cx="1603829" cy="1037896"/>
          </a:xfrm>
          <a:prstGeom prst="rect">
            <a:avLst/>
          </a:prstGeom>
        </p:spPr>
      </p:pic>
      <p:sp>
        <p:nvSpPr>
          <p:cNvPr id="12" name="Text Placeholder 11">
            <a:extLst>
              <a:ext uri="{FF2B5EF4-FFF2-40B4-BE49-F238E27FC236}">
                <a16:creationId xmlns:a16="http://schemas.microsoft.com/office/drawing/2014/main" id="{BD7294BC-2C5B-4C5F-A071-47CCE60D578C}"/>
              </a:ext>
            </a:extLst>
          </p:cNvPr>
          <p:cNvSpPr>
            <a:spLocks noGrp="1"/>
          </p:cNvSpPr>
          <p:nvPr>
            <p:ph type="body" sz="quarter" idx="11" hasCustomPrompt="1"/>
          </p:nvPr>
        </p:nvSpPr>
        <p:spPr>
          <a:xfrm>
            <a:off x="1015999" y="6175374"/>
            <a:ext cx="10736289" cy="570199"/>
          </a:xfrm>
        </p:spPr>
        <p:txBody>
          <a:bodyPr>
            <a:normAutofit/>
          </a:bodyPr>
          <a:lstStyle>
            <a:lvl1pPr marL="0" indent="0">
              <a:buNone/>
              <a:defRPr sz="2000" i="1">
                <a:latin typeface="Open Sans"/>
              </a:defRPr>
            </a:lvl1pPr>
          </a:lstStyle>
          <a:p>
            <a:pPr lvl="0"/>
            <a:r>
              <a:rPr lang="en-US" dirty="0"/>
              <a:t>caption</a:t>
            </a:r>
          </a:p>
        </p:txBody>
      </p:sp>
      <p:sp>
        <p:nvSpPr>
          <p:cNvPr id="8" name="Picture Placeholder 8">
            <a:extLst>
              <a:ext uri="{FF2B5EF4-FFF2-40B4-BE49-F238E27FC236}">
                <a16:creationId xmlns:a16="http://schemas.microsoft.com/office/drawing/2014/main" id="{3BC524DE-A92D-45B1-A325-B8DB4BCA9715}"/>
              </a:ext>
            </a:extLst>
          </p:cNvPr>
          <p:cNvSpPr>
            <a:spLocks noGrp="1"/>
          </p:cNvSpPr>
          <p:nvPr>
            <p:ph type="pic" sz="quarter" idx="12"/>
          </p:nvPr>
        </p:nvSpPr>
        <p:spPr>
          <a:xfrm>
            <a:off x="8232263" y="1903750"/>
            <a:ext cx="2971385" cy="4137285"/>
          </a:xfrm>
        </p:spPr>
        <p:txBody>
          <a:bodyPr/>
          <a:lstStyle/>
          <a:p>
            <a:r>
              <a:rPr lang="en-US"/>
              <a:t>Click icon to add picture</a:t>
            </a:r>
            <a:endParaRPr lang="en-US" dirty="0"/>
          </a:p>
        </p:txBody>
      </p:sp>
      <p:sp>
        <p:nvSpPr>
          <p:cNvPr id="11" name="Picture Placeholder 8">
            <a:extLst>
              <a:ext uri="{FF2B5EF4-FFF2-40B4-BE49-F238E27FC236}">
                <a16:creationId xmlns:a16="http://schemas.microsoft.com/office/drawing/2014/main" id="{C66AD835-3B2F-4235-9466-E5F289E21D8D}"/>
              </a:ext>
            </a:extLst>
          </p:cNvPr>
          <p:cNvSpPr>
            <a:spLocks noGrp="1"/>
          </p:cNvSpPr>
          <p:nvPr>
            <p:ph type="pic" sz="quarter" idx="13"/>
          </p:nvPr>
        </p:nvSpPr>
        <p:spPr>
          <a:xfrm>
            <a:off x="4610307" y="1903750"/>
            <a:ext cx="2971385" cy="4137285"/>
          </a:xfrm>
        </p:spPr>
        <p:txBody>
          <a:bodyPr/>
          <a:lstStyle/>
          <a:p>
            <a:r>
              <a:rPr lang="en-US"/>
              <a:t>Click icon to add picture</a:t>
            </a:r>
            <a:endParaRPr lang="en-US" dirty="0"/>
          </a:p>
        </p:txBody>
      </p:sp>
    </p:spTree>
    <p:extLst>
      <p:ext uri="{BB962C8B-B14F-4D97-AF65-F5344CB8AC3E}">
        <p14:creationId xmlns:p14="http://schemas.microsoft.com/office/powerpoint/2010/main" val="25508096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DB6636-C2F5-407D-8A0A-46BAB0096C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D326290-C603-49C2-9B22-C49C66C29126}"/>
              </a:ext>
            </a:extLst>
          </p:cNvPr>
          <p:cNvSpPr>
            <a:spLocks noGrp="1"/>
          </p:cNvSpPr>
          <p:nvPr>
            <p:ph type="title" hasCustomPrompt="1"/>
          </p:nvPr>
        </p:nvSpPr>
        <p:spPr>
          <a:xfrm>
            <a:off x="758952" y="2724912"/>
            <a:ext cx="8366760" cy="1202511"/>
          </a:xfrm>
        </p:spPr>
        <p:txBody>
          <a:bodyPr anchor="t">
            <a:normAutofit/>
          </a:bodyPr>
          <a:lstStyle>
            <a:lvl1pPr>
              <a:defRPr sz="7200">
                <a:solidFill>
                  <a:schemeClr val="bg1"/>
                </a:solidFill>
              </a:defRPr>
            </a:lvl1pPr>
          </a:lstStyle>
          <a:p>
            <a:r>
              <a:rPr lang="en-US" dirty="0"/>
              <a:t>Thank you</a:t>
            </a:r>
          </a:p>
        </p:txBody>
      </p:sp>
      <p:pic>
        <p:nvPicPr>
          <p:cNvPr id="7" name="Image" descr="Image">
            <a:extLst>
              <a:ext uri="{FF2B5EF4-FFF2-40B4-BE49-F238E27FC236}">
                <a16:creationId xmlns:a16="http://schemas.microsoft.com/office/drawing/2014/main" id="{18FB3FF4-CD3D-4A07-A46F-E944AF7DD8AB}"/>
              </a:ext>
            </a:extLst>
          </p:cNvPr>
          <p:cNvPicPr>
            <a:picLocks noChangeAspect="1"/>
          </p:cNvPicPr>
          <p:nvPr/>
        </p:nvPicPr>
        <p:blipFill>
          <a:blip r:embed="rId3"/>
          <a:stretch>
            <a:fillRect/>
          </a:stretch>
        </p:blipFill>
        <p:spPr>
          <a:xfrm>
            <a:off x="9015571" y="1244155"/>
            <a:ext cx="3605861" cy="4369690"/>
          </a:xfrm>
          <a:prstGeom prst="rect">
            <a:avLst/>
          </a:prstGeom>
          <a:ln w="12700">
            <a:miter lim="400000"/>
          </a:ln>
        </p:spPr>
      </p:pic>
      <p:sp>
        <p:nvSpPr>
          <p:cNvPr id="3" name="TextBox 2">
            <a:extLst>
              <a:ext uri="{FF2B5EF4-FFF2-40B4-BE49-F238E27FC236}">
                <a16:creationId xmlns:a16="http://schemas.microsoft.com/office/drawing/2014/main" id="{E3B756A6-2BDE-46B2-AB1F-93AFA5072512}"/>
              </a:ext>
            </a:extLst>
          </p:cNvPr>
          <p:cNvSpPr txBox="1"/>
          <p:nvPr/>
        </p:nvSpPr>
        <p:spPr>
          <a:xfrm>
            <a:off x="689548" y="4497049"/>
            <a:ext cx="6310859" cy="523220"/>
          </a:xfrm>
          <a:prstGeom prst="rect">
            <a:avLst/>
          </a:prstGeom>
          <a:noFill/>
        </p:spPr>
        <p:txBody>
          <a:bodyPr wrap="square" rtlCol="0">
            <a:spAutoFit/>
          </a:bodyPr>
          <a:lstStyle/>
          <a:p>
            <a:r>
              <a:rPr lang="en-US" sz="2800" b="1" dirty="0">
                <a:solidFill>
                  <a:schemeClr val="bg1"/>
                </a:solidFill>
                <a:latin typeface="Open Sans"/>
              </a:rPr>
              <a:t>CincinnatiLibrary.org</a:t>
            </a:r>
          </a:p>
        </p:txBody>
      </p:sp>
    </p:spTree>
    <p:extLst>
      <p:ext uri="{BB962C8B-B14F-4D97-AF65-F5344CB8AC3E}">
        <p14:creationId xmlns:p14="http://schemas.microsoft.com/office/powerpoint/2010/main" val="340774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Logo Splash">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DB6636-C2F5-407D-8A0A-46BAB0096C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Image" descr="Image">
            <a:extLst>
              <a:ext uri="{FF2B5EF4-FFF2-40B4-BE49-F238E27FC236}">
                <a16:creationId xmlns:a16="http://schemas.microsoft.com/office/drawing/2014/main" id="{CC02AED3-4E2C-4428-9FDA-39C49D007759}"/>
              </a:ext>
            </a:extLst>
          </p:cNvPr>
          <p:cNvPicPr>
            <a:picLocks noChangeAspect="1"/>
          </p:cNvPicPr>
          <p:nvPr/>
        </p:nvPicPr>
        <p:blipFill>
          <a:blip r:embed="rId3"/>
          <a:stretch>
            <a:fillRect/>
          </a:stretch>
        </p:blipFill>
        <p:spPr>
          <a:xfrm>
            <a:off x="3601612" y="1812334"/>
            <a:ext cx="4988776" cy="3233332"/>
          </a:xfrm>
          <a:prstGeom prst="rect">
            <a:avLst/>
          </a:prstGeom>
          <a:ln w="12700">
            <a:miter lim="400000"/>
          </a:ln>
        </p:spPr>
      </p:pic>
    </p:spTree>
    <p:extLst>
      <p:ext uri="{BB962C8B-B14F-4D97-AF65-F5344CB8AC3E}">
        <p14:creationId xmlns:p14="http://schemas.microsoft.com/office/powerpoint/2010/main" val="1131534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D10624C-8371-436C-8DAD-B833BB7F02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Rectangle 5">
            <a:extLst>
              <a:ext uri="{FF2B5EF4-FFF2-40B4-BE49-F238E27FC236}">
                <a16:creationId xmlns:a16="http://schemas.microsoft.com/office/drawing/2014/main" id="{5CE728EC-1FDD-492E-BD80-175A66916A73}"/>
              </a:ext>
            </a:extLst>
          </p:cNvPr>
          <p:cNvSpPr/>
          <p:nvPr/>
        </p:nvSpPr>
        <p:spPr>
          <a:xfrm>
            <a:off x="1829368" y="0"/>
            <a:ext cx="11162016" cy="6858001"/>
          </a:xfrm>
          <a:prstGeom prst="rect">
            <a:avLst/>
          </a:prstGeom>
          <a:solidFill>
            <a:srgbClr val="0091BE"/>
          </a:solidFill>
          <a:ln w="12700">
            <a:miter lim="400000"/>
          </a:ln>
        </p:spPr>
        <p:txBody>
          <a:bodyPr lIns="0" tIns="0" rIns="0" bIns="0" anchor="ctr"/>
          <a:lstStyle/>
          <a:p>
            <a:pPr algn="ctr">
              <a:defRPr sz="1700">
                <a:solidFill>
                  <a:srgbClr val="F0F0F0"/>
                </a:solidFill>
              </a:defRPr>
            </a:pPr>
            <a:endParaRPr dirty="0"/>
          </a:p>
        </p:txBody>
      </p:sp>
      <p:sp>
        <p:nvSpPr>
          <p:cNvPr id="16" name="Text Placeholder 12">
            <a:extLst>
              <a:ext uri="{FF2B5EF4-FFF2-40B4-BE49-F238E27FC236}">
                <a16:creationId xmlns:a16="http://schemas.microsoft.com/office/drawing/2014/main" id="{0D47A52E-28B1-4316-8143-AA2CB9673007}"/>
              </a:ext>
            </a:extLst>
          </p:cNvPr>
          <p:cNvSpPr>
            <a:spLocks noGrp="1"/>
          </p:cNvSpPr>
          <p:nvPr>
            <p:ph type="body" sz="quarter" idx="13"/>
          </p:nvPr>
        </p:nvSpPr>
        <p:spPr>
          <a:xfrm>
            <a:off x="1975104" y="3200400"/>
            <a:ext cx="8686800" cy="1042416"/>
          </a:xfrm>
        </p:spPr>
        <p:txBody>
          <a:bodyPr>
            <a:normAutofit/>
          </a:bodyPr>
          <a:lstStyle>
            <a:lvl1pPr marL="0" indent="0">
              <a:buNone/>
              <a:defRPr sz="4400" b="1">
                <a:solidFill>
                  <a:schemeClr val="bg1"/>
                </a:solidFill>
                <a:latin typeface="+mj-lt"/>
              </a:defRPr>
            </a:lvl1pPr>
          </a:lstStyle>
          <a:p>
            <a:pPr lvl="0"/>
            <a:r>
              <a:rPr lang="en-US"/>
              <a:t>Click to edit Master text styles</a:t>
            </a:r>
          </a:p>
        </p:txBody>
      </p:sp>
      <p:pic>
        <p:nvPicPr>
          <p:cNvPr id="11" name="Image" descr="Image">
            <a:extLst>
              <a:ext uri="{FF2B5EF4-FFF2-40B4-BE49-F238E27FC236}">
                <a16:creationId xmlns:a16="http://schemas.microsoft.com/office/drawing/2014/main" id="{F0B0304F-6315-484C-92C1-D57C19DF93E4}"/>
              </a:ext>
            </a:extLst>
          </p:cNvPr>
          <p:cNvPicPr>
            <a:picLocks noChangeAspect="1"/>
          </p:cNvPicPr>
          <p:nvPr/>
        </p:nvPicPr>
        <p:blipFill>
          <a:blip r:embed="rId3"/>
          <a:stretch>
            <a:fillRect/>
          </a:stretch>
        </p:blipFill>
        <p:spPr>
          <a:xfrm>
            <a:off x="10370153" y="-691904"/>
            <a:ext cx="2830894" cy="2730489"/>
          </a:xfrm>
          <a:prstGeom prst="rect">
            <a:avLst/>
          </a:prstGeom>
          <a:ln w="12700">
            <a:miter lim="400000"/>
          </a:ln>
        </p:spPr>
      </p:pic>
      <p:sp>
        <p:nvSpPr>
          <p:cNvPr id="3" name="Subtitle 2">
            <a:extLst>
              <a:ext uri="{FF2B5EF4-FFF2-40B4-BE49-F238E27FC236}">
                <a16:creationId xmlns:a16="http://schemas.microsoft.com/office/drawing/2014/main" id="{5AE903F4-63E1-412B-A864-42ACA8EC04C0}"/>
              </a:ext>
            </a:extLst>
          </p:cNvPr>
          <p:cNvSpPr>
            <a:spLocks noGrp="1"/>
          </p:cNvSpPr>
          <p:nvPr>
            <p:ph type="subTitle" idx="1" hasCustomPrompt="1"/>
          </p:nvPr>
        </p:nvSpPr>
        <p:spPr>
          <a:xfrm>
            <a:off x="1975104" y="5153845"/>
            <a:ext cx="8839200" cy="722298"/>
          </a:xfrm>
        </p:spPr>
        <p:txBody>
          <a:bodyPr>
            <a:normAutofit/>
          </a:bodyPr>
          <a:lstStyle>
            <a:lvl1pPr marL="0" indent="0" algn="l">
              <a:buNone/>
              <a:defRPr sz="3600" b="1">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a:t>
            </a:r>
          </a:p>
        </p:txBody>
      </p:sp>
      <p:pic>
        <p:nvPicPr>
          <p:cNvPr id="17" name="Image" descr="Image">
            <a:extLst>
              <a:ext uri="{FF2B5EF4-FFF2-40B4-BE49-F238E27FC236}">
                <a16:creationId xmlns:a16="http://schemas.microsoft.com/office/drawing/2014/main" id="{9440D500-ECA1-41C0-B232-9F0EBF7A1B63}"/>
              </a:ext>
            </a:extLst>
          </p:cNvPr>
          <p:cNvPicPr>
            <a:picLocks noChangeAspect="1"/>
          </p:cNvPicPr>
          <p:nvPr/>
        </p:nvPicPr>
        <p:blipFill>
          <a:blip r:embed="rId4"/>
          <a:stretch>
            <a:fillRect/>
          </a:stretch>
        </p:blipFill>
        <p:spPr>
          <a:xfrm>
            <a:off x="110501" y="293358"/>
            <a:ext cx="1608366" cy="1042416"/>
          </a:xfrm>
          <a:prstGeom prst="rect">
            <a:avLst/>
          </a:prstGeom>
          <a:ln w="12700">
            <a:miter lim="400000"/>
          </a:ln>
        </p:spPr>
      </p:pic>
    </p:spTree>
    <p:extLst>
      <p:ext uri="{BB962C8B-B14F-4D97-AF65-F5344CB8AC3E}">
        <p14:creationId xmlns:p14="http://schemas.microsoft.com/office/powerpoint/2010/main" val="1429122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opic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DB6636-C2F5-407D-8A0A-46BAB0096C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D326290-C603-49C2-9B22-C49C66C29126}"/>
              </a:ext>
            </a:extLst>
          </p:cNvPr>
          <p:cNvSpPr>
            <a:spLocks noGrp="1"/>
          </p:cNvSpPr>
          <p:nvPr>
            <p:ph type="title" hasCustomPrompt="1"/>
          </p:nvPr>
        </p:nvSpPr>
        <p:spPr>
          <a:xfrm>
            <a:off x="758952" y="2724912"/>
            <a:ext cx="8366760" cy="1847088"/>
          </a:xfrm>
        </p:spPr>
        <p:txBody>
          <a:bodyPr anchor="t">
            <a:normAutofit/>
          </a:bodyPr>
          <a:lstStyle>
            <a:lvl1pPr>
              <a:defRPr sz="4400">
                <a:solidFill>
                  <a:schemeClr val="bg1"/>
                </a:solidFill>
              </a:defRPr>
            </a:lvl1pPr>
          </a:lstStyle>
          <a:p>
            <a:r>
              <a:rPr lang="en-US" dirty="0"/>
              <a:t>Topic Slide</a:t>
            </a:r>
          </a:p>
        </p:txBody>
      </p:sp>
      <p:pic>
        <p:nvPicPr>
          <p:cNvPr id="7" name="Image" descr="Image">
            <a:extLst>
              <a:ext uri="{FF2B5EF4-FFF2-40B4-BE49-F238E27FC236}">
                <a16:creationId xmlns:a16="http://schemas.microsoft.com/office/drawing/2014/main" id="{18FB3FF4-CD3D-4A07-A46F-E944AF7DD8AB}"/>
              </a:ext>
            </a:extLst>
          </p:cNvPr>
          <p:cNvPicPr>
            <a:picLocks noChangeAspect="1"/>
          </p:cNvPicPr>
          <p:nvPr/>
        </p:nvPicPr>
        <p:blipFill>
          <a:blip r:embed="rId3"/>
          <a:stretch>
            <a:fillRect/>
          </a:stretch>
        </p:blipFill>
        <p:spPr>
          <a:xfrm>
            <a:off x="9015571" y="1244155"/>
            <a:ext cx="3605861" cy="4369690"/>
          </a:xfrm>
          <a:prstGeom prst="rect">
            <a:avLst/>
          </a:prstGeom>
          <a:ln w="12700">
            <a:miter lim="400000"/>
          </a:ln>
        </p:spPr>
      </p:pic>
    </p:spTree>
    <p:extLst>
      <p:ext uri="{BB962C8B-B14F-4D97-AF65-F5344CB8AC3E}">
        <p14:creationId xmlns:p14="http://schemas.microsoft.com/office/powerpoint/2010/main" val="2117566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8BAE02A-34F4-4654-AA76-6D18F3ED8E25}"/>
              </a:ext>
            </a:extLst>
          </p:cNvPr>
          <p:cNvSpPr/>
          <p:nvPr/>
        </p:nvSpPr>
        <p:spPr>
          <a:xfrm>
            <a:off x="0" y="0"/>
            <a:ext cx="12192000" cy="6858001"/>
          </a:xfrm>
          <a:prstGeom prst="rect">
            <a:avLst/>
          </a:prstGeom>
          <a:solidFill>
            <a:srgbClr val="0091BE"/>
          </a:solidFill>
          <a:ln w="12700">
            <a:miter lim="400000"/>
          </a:ln>
        </p:spPr>
        <p:txBody>
          <a:bodyPr lIns="0" tIns="0" rIns="0" bIns="0" anchor="ctr"/>
          <a:lstStyle/>
          <a:p>
            <a:pPr algn="ctr">
              <a:defRPr sz="1700">
                <a:solidFill>
                  <a:srgbClr val="F0F0F0"/>
                </a:solidFill>
              </a:defRPr>
            </a:pPr>
            <a:endParaRPr/>
          </a:p>
        </p:txBody>
      </p:sp>
      <p:sp>
        <p:nvSpPr>
          <p:cNvPr id="2" name="Title 1">
            <a:extLst>
              <a:ext uri="{FF2B5EF4-FFF2-40B4-BE49-F238E27FC236}">
                <a16:creationId xmlns:a16="http://schemas.microsoft.com/office/drawing/2014/main" id="{5D326290-C603-49C2-9B22-C49C66C29126}"/>
              </a:ext>
            </a:extLst>
          </p:cNvPr>
          <p:cNvSpPr>
            <a:spLocks noGrp="1"/>
          </p:cNvSpPr>
          <p:nvPr>
            <p:ph type="title" hasCustomPrompt="1"/>
          </p:nvPr>
        </p:nvSpPr>
        <p:spPr>
          <a:xfrm>
            <a:off x="758952" y="2724912"/>
            <a:ext cx="8366760" cy="1847088"/>
          </a:xfrm>
        </p:spPr>
        <p:txBody>
          <a:bodyPr anchor="t">
            <a:normAutofit/>
          </a:bodyPr>
          <a:lstStyle>
            <a:lvl1pPr>
              <a:defRPr sz="4400" i="1">
                <a:solidFill>
                  <a:schemeClr val="bg1"/>
                </a:solidFill>
              </a:defRPr>
            </a:lvl1pPr>
          </a:lstStyle>
          <a:p>
            <a:r>
              <a:rPr lang="en-US" dirty="0"/>
              <a:t>Quote</a:t>
            </a:r>
          </a:p>
        </p:txBody>
      </p:sp>
      <p:pic>
        <p:nvPicPr>
          <p:cNvPr id="5" name="Image" descr="Image">
            <a:extLst>
              <a:ext uri="{FF2B5EF4-FFF2-40B4-BE49-F238E27FC236}">
                <a16:creationId xmlns:a16="http://schemas.microsoft.com/office/drawing/2014/main" id="{0164AE5E-1827-4089-99DA-F6AF6A7436A1}"/>
              </a:ext>
            </a:extLst>
          </p:cNvPr>
          <p:cNvPicPr>
            <a:picLocks noChangeAspect="1"/>
          </p:cNvPicPr>
          <p:nvPr/>
        </p:nvPicPr>
        <p:blipFill>
          <a:blip r:embed="rId2"/>
          <a:stretch>
            <a:fillRect/>
          </a:stretch>
        </p:blipFill>
        <p:spPr>
          <a:xfrm>
            <a:off x="9086881" y="1509515"/>
            <a:ext cx="4229038" cy="3838970"/>
          </a:xfrm>
          <a:prstGeom prst="rect">
            <a:avLst/>
          </a:prstGeom>
          <a:ln w="12700">
            <a:miter lim="400000"/>
          </a:ln>
        </p:spPr>
      </p:pic>
    </p:spTree>
    <p:extLst>
      <p:ext uri="{BB962C8B-B14F-4D97-AF65-F5344CB8AC3E}">
        <p14:creationId xmlns:p14="http://schemas.microsoft.com/office/powerpoint/2010/main" val="3548698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mp; Single Content">
    <p:spTree>
      <p:nvGrpSpPr>
        <p:cNvPr id="1" name=""/>
        <p:cNvGrpSpPr/>
        <p:nvPr/>
      </p:nvGrpSpPr>
      <p:grpSpPr>
        <a:xfrm>
          <a:off x="0" y="0"/>
          <a:ext cx="0" cy="0"/>
          <a:chOff x="0" y="0"/>
          <a:chExt cx="0" cy="0"/>
        </a:xfrm>
      </p:grpSpPr>
      <p:sp>
        <p:nvSpPr>
          <p:cNvPr id="7" name="Rectangle 23">
            <a:extLst>
              <a:ext uri="{FF2B5EF4-FFF2-40B4-BE49-F238E27FC236}">
                <a16:creationId xmlns:a16="http://schemas.microsoft.com/office/drawing/2014/main" id="{21DED3E6-5D6A-4EEE-AE26-D2FD86D1F3C1}"/>
              </a:ext>
            </a:extLst>
          </p:cNvPr>
          <p:cNvSpPr/>
          <p:nvPr/>
        </p:nvSpPr>
        <p:spPr>
          <a:xfrm>
            <a:off x="-638" y="0"/>
            <a:ext cx="12194180" cy="6858000"/>
          </a:xfrm>
          <a:prstGeom prst="rect">
            <a:avLst/>
          </a:prstGeom>
          <a:solidFill>
            <a:srgbClr val="F8F4ED"/>
          </a:solidFill>
          <a:ln w="12700">
            <a:miter lim="400000"/>
          </a:ln>
        </p:spPr>
        <p:txBody>
          <a:bodyPr lIns="0" tIns="0" rIns="0" bIns="0"/>
          <a:lstStyle/>
          <a:p>
            <a:pPr algn="ctr">
              <a:spcBef>
                <a:spcPts val="1000"/>
              </a:spcBef>
              <a:defRPr sz="1400" b="1">
                <a:solidFill>
                  <a:srgbClr val="0091BE"/>
                </a:solidFill>
                <a:latin typeface="Open Sans"/>
                <a:ea typeface="Open Sans"/>
                <a:cs typeface="Open Sans"/>
                <a:sym typeface="Open Sans"/>
              </a:defRPr>
            </a:pPr>
            <a:endParaRPr/>
          </a:p>
        </p:txBody>
      </p:sp>
      <p:pic>
        <p:nvPicPr>
          <p:cNvPr id="8" name="Picture 2" descr="A picture containing food, parked, people&#10;&#10;Description automatically generated">
            <a:extLst>
              <a:ext uri="{FF2B5EF4-FFF2-40B4-BE49-F238E27FC236}">
                <a16:creationId xmlns:a16="http://schemas.microsoft.com/office/drawing/2014/main" id="{DF505BFD-6EEB-45C3-B334-C734B72A9926}"/>
              </a:ext>
            </a:extLst>
          </p:cNvPr>
          <p:cNvPicPr>
            <a:picLocks noChangeAspect="1"/>
          </p:cNvPicPr>
          <p:nvPr/>
        </p:nvPicPr>
        <p:blipFill>
          <a:blip r:embed="rId2"/>
          <a:stretch>
            <a:fillRect/>
          </a:stretch>
        </p:blipFill>
        <p:spPr>
          <a:xfrm>
            <a:off x="428171" y="333766"/>
            <a:ext cx="1603829" cy="1037896"/>
          </a:xfrm>
          <a:prstGeom prst="rect">
            <a:avLst/>
          </a:prstGeom>
        </p:spPr>
      </p:pic>
      <p:sp>
        <p:nvSpPr>
          <p:cNvPr id="4" name="Title 1">
            <a:extLst>
              <a:ext uri="{FF2B5EF4-FFF2-40B4-BE49-F238E27FC236}">
                <a16:creationId xmlns:a16="http://schemas.microsoft.com/office/drawing/2014/main" id="{9B2C7F76-DD7E-4E5A-930E-E264807FC57D}"/>
              </a:ext>
            </a:extLst>
          </p:cNvPr>
          <p:cNvSpPr>
            <a:spLocks noGrp="1"/>
          </p:cNvSpPr>
          <p:nvPr>
            <p:ph type="title"/>
          </p:nvPr>
        </p:nvSpPr>
        <p:spPr>
          <a:xfrm>
            <a:off x="2220686" y="365125"/>
            <a:ext cx="9133114" cy="1325563"/>
          </a:xfrm>
        </p:spPr>
        <p:txBody>
          <a:bodyPr/>
          <a:lstStyle>
            <a:lvl1pPr>
              <a:defRPr b="1">
                <a:latin typeface="+mj-lt"/>
              </a:defRPr>
            </a:lvl1pPr>
          </a:lstStyle>
          <a:p>
            <a:r>
              <a:rPr lang="en-US"/>
              <a:t>Click to edit Master title style</a:t>
            </a:r>
            <a:endParaRPr lang="en-US" dirty="0"/>
          </a:p>
        </p:txBody>
      </p:sp>
      <p:sp>
        <p:nvSpPr>
          <p:cNvPr id="5" name="Content Placeholder 2">
            <a:extLst>
              <a:ext uri="{FF2B5EF4-FFF2-40B4-BE49-F238E27FC236}">
                <a16:creationId xmlns:a16="http://schemas.microsoft.com/office/drawing/2014/main" id="{A56215DD-21B9-4998-9773-0723079CD8E7}"/>
              </a:ext>
            </a:extLst>
          </p:cNvPr>
          <p:cNvSpPr>
            <a:spLocks noGrp="1"/>
          </p:cNvSpPr>
          <p:nvPr>
            <p:ph idx="1"/>
          </p:nvPr>
        </p:nvSpPr>
        <p:spPr>
          <a:xfrm>
            <a:off x="838200" y="1825625"/>
            <a:ext cx="10515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36929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9" name="Rectangle 23">
            <a:extLst>
              <a:ext uri="{FF2B5EF4-FFF2-40B4-BE49-F238E27FC236}">
                <a16:creationId xmlns:a16="http://schemas.microsoft.com/office/drawing/2014/main" id="{5789D607-58C6-45F1-88E6-A2CEDCD4FC3C}"/>
              </a:ext>
            </a:extLst>
          </p:cNvPr>
          <p:cNvSpPr/>
          <p:nvPr/>
        </p:nvSpPr>
        <p:spPr>
          <a:xfrm>
            <a:off x="-638" y="0"/>
            <a:ext cx="12194180" cy="6858000"/>
          </a:xfrm>
          <a:prstGeom prst="rect">
            <a:avLst/>
          </a:prstGeom>
          <a:solidFill>
            <a:srgbClr val="F8F4ED"/>
          </a:solidFill>
          <a:ln w="12700">
            <a:miter lim="400000"/>
          </a:ln>
        </p:spPr>
        <p:txBody>
          <a:bodyPr lIns="0" tIns="0" rIns="0" bIns="0"/>
          <a:lstStyle/>
          <a:p>
            <a:pPr algn="ctr">
              <a:spcBef>
                <a:spcPts val="1000"/>
              </a:spcBef>
              <a:defRPr sz="1400" b="1">
                <a:solidFill>
                  <a:srgbClr val="0091BE"/>
                </a:solidFill>
                <a:latin typeface="Open Sans"/>
                <a:ea typeface="Open Sans"/>
                <a:cs typeface="Open Sans"/>
                <a:sym typeface="Open Sans"/>
              </a:defRPr>
            </a:pPr>
            <a:endParaRPr/>
          </a:p>
        </p:txBody>
      </p:sp>
      <p:sp>
        <p:nvSpPr>
          <p:cNvPr id="2" name="Title 1">
            <a:extLst>
              <a:ext uri="{FF2B5EF4-FFF2-40B4-BE49-F238E27FC236}">
                <a16:creationId xmlns:a16="http://schemas.microsoft.com/office/drawing/2014/main" id="{0D37B478-5C5B-4827-90B7-56A27335420B}"/>
              </a:ext>
            </a:extLst>
          </p:cNvPr>
          <p:cNvSpPr>
            <a:spLocks noGrp="1"/>
          </p:cNvSpPr>
          <p:nvPr>
            <p:ph type="title"/>
          </p:nvPr>
        </p:nvSpPr>
        <p:spPr>
          <a:xfrm>
            <a:off x="2221992" y="365125"/>
            <a:ext cx="8584474" cy="1325563"/>
          </a:xfrm>
        </p:spPr>
        <p:txBody>
          <a:bodyPr/>
          <a:lstStyle>
            <a:lvl1pPr>
              <a:defRPr b="1">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12099AC-5356-4FFF-82DA-67B78032DCA5}"/>
              </a:ext>
            </a:extLst>
          </p:cNvPr>
          <p:cNvSpPr>
            <a:spLocks noGrp="1"/>
          </p:cNvSpPr>
          <p:nvPr>
            <p:ph sz="half" idx="1"/>
          </p:nvPr>
        </p:nvSpPr>
        <p:spPr>
          <a:xfrm>
            <a:off x="838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C3633D1-5121-43D1-B8A1-2770F3857A8A}"/>
              </a:ext>
            </a:extLst>
          </p:cNvPr>
          <p:cNvSpPr>
            <a:spLocks noGrp="1"/>
          </p:cNvSpPr>
          <p:nvPr>
            <p:ph sz="half" idx="2"/>
          </p:nvPr>
        </p:nvSpPr>
        <p:spPr>
          <a:xfrm>
            <a:off x="6172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2" descr="A picture containing food, parked, people&#10;&#10;Description automatically generated">
            <a:extLst>
              <a:ext uri="{FF2B5EF4-FFF2-40B4-BE49-F238E27FC236}">
                <a16:creationId xmlns:a16="http://schemas.microsoft.com/office/drawing/2014/main" id="{7F2B7C6E-E954-4130-97F0-F0DBC94DB8F7}"/>
              </a:ext>
            </a:extLst>
          </p:cNvPr>
          <p:cNvPicPr>
            <a:picLocks noChangeAspect="1"/>
          </p:cNvPicPr>
          <p:nvPr/>
        </p:nvPicPr>
        <p:blipFill>
          <a:blip r:embed="rId2"/>
          <a:stretch>
            <a:fillRect/>
          </a:stretch>
        </p:blipFill>
        <p:spPr>
          <a:xfrm>
            <a:off x="428171" y="333766"/>
            <a:ext cx="1603829" cy="1037896"/>
          </a:xfrm>
          <a:prstGeom prst="rect">
            <a:avLst/>
          </a:prstGeom>
        </p:spPr>
      </p:pic>
    </p:spTree>
    <p:extLst>
      <p:ext uri="{BB962C8B-B14F-4D97-AF65-F5344CB8AC3E}">
        <p14:creationId xmlns:p14="http://schemas.microsoft.com/office/powerpoint/2010/main" val="2620400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Two Content w/Headers">
    <p:spTree>
      <p:nvGrpSpPr>
        <p:cNvPr id="1" name=""/>
        <p:cNvGrpSpPr/>
        <p:nvPr/>
      </p:nvGrpSpPr>
      <p:grpSpPr>
        <a:xfrm>
          <a:off x="0" y="0"/>
          <a:ext cx="0" cy="0"/>
          <a:chOff x="0" y="0"/>
          <a:chExt cx="0" cy="0"/>
        </a:xfrm>
      </p:grpSpPr>
      <p:sp>
        <p:nvSpPr>
          <p:cNvPr id="10" name="Rectangle 23">
            <a:extLst>
              <a:ext uri="{FF2B5EF4-FFF2-40B4-BE49-F238E27FC236}">
                <a16:creationId xmlns:a16="http://schemas.microsoft.com/office/drawing/2014/main" id="{DF009871-BD31-441B-809E-0EDB0B131E45}"/>
              </a:ext>
            </a:extLst>
          </p:cNvPr>
          <p:cNvSpPr/>
          <p:nvPr/>
        </p:nvSpPr>
        <p:spPr>
          <a:xfrm>
            <a:off x="-638" y="0"/>
            <a:ext cx="12194180" cy="6858000"/>
          </a:xfrm>
          <a:prstGeom prst="rect">
            <a:avLst/>
          </a:prstGeom>
          <a:solidFill>
            <a:srgbClr val="F8F4ED"/>
          </a:solidFill>
          <a:ln w="12700">
            <a:miter lim="400000"/>
          </a:ln>
        </p:spPr>
        <p:txBody>
          <a:bodyPr lIns="0" tIns="0" rIns="0" bIns="0"/>
          <a:lstStyle/>
          <a:p>
            <a:pPr algn="ctr">
              <a:spcBef>
                <a:spcPts val="1000"/>
              </a:spcBef>
              <a:defRPr sz="1400" b="1">
                <a:solidFill>
                  <a:srgbClr val="0091BE"/>
                </a:solidFill>
                <a:latin typeface="Open Sans"/>
                <a:ea typeface="Open Sans"/>
                <a:cs typeface="Open Sans"/>
                <a:sym typeface="Open Sans"/>
              </a:defRPr>
            </a:pPr>
            <a:endParaRPr/>
          </a:p>
        </p:txBody>
      </p:sp>
      <p:sp>
        <p:nvSpPr>
          <p:cNvPr id="2" name="Title 1">
            <a:extLst>
              <a:ext uri="{FF2B5EF4-FFF2-40B4-BE49-F238E27FC236}">
                <a16:creationId xmlns:a16="http://schemas.microsoft.com/office/drawing/2014/main" id="{9120ECDF-CE7D-4EEA-B772-9D4B1A3AEB7E}"/>
              </a:ext>
            </a:extLst>
          </p:cNvPr>
          <p:cNvSpPr>
            <a:spLocks noGrp="1"/>
          </p:cNvSpPr>
          <p:nvPr>
            <p:ph type="title"/>
          </p:nvPr>
        </p:nvSpPr>
        <p:spPr>
          <a:xfrm>
            <a:off x="2221992" y="365125"/>
            <a:ext cx="8581580" cy="1325563"/>
          </a:xfrm>
        </p:spPr>
        <p:txBody>
          <a:bodyPr/>
          <a:lstStyle>
            <a:lvl1pPr>
              <a:defRPr>
                <a:latin typeface="+mj-lt"/>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4637A19-EB30-4CD8-AF2D-3C82C1E117F9}"/>
              </a:ext>
            </a:extLst>
          </p:cNvPr>
          <p:cNvSpPr>
            <a:spLocks noGrp="1"/>
          </p:cNvSpPr>
          <p:nvPr>
            <p:ph type="body" idx="1"/>
          </p:nvPr>
        </p:nvSpPr>
        <p:spPr>
          <a:xfrm>
            <a:off x="839788" y="1681163"/>
            <a:ext cx="5157787" cy="823912"/>
          </a:xfr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38A963-A1B5-401F-8E31-9E190D7372F1}"/>
              </a:ext>
            </a:extLst>
          </p:cNvPr>
          <p:cNvSpPr>
            <a:spLocks noGrp="1"/>
          </p:cNvSpPr>
          <p:nvPr>
            <p:ph sz="half" idx="2"/>
          </p:nvPr>
        </p:nvSpPr>
        <p:spPr>
          <a:xfrm>
            <a:off x="839788" y="2505075"/>
            <a:ext cx="5157787" cy="368458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A8CAB165-C3DF-4811-B3AC-725453E3B015}"/>
              </a:ext>
            </a:extLst>
          </p:cNvPr>
          <p:cNvSpPr>
            <a:spLocks noGrp="1"/>
          </p:cNvSpPr>
          <p:nvPr>
            <p:ph type="body" sz="quarter" idx="3"/>
          </p:nvPr>
        </p:nvSpPr>
        <p:spPr>
          <a:xfrm>
            <a:off x="6172200" y="1681163"/>
            <a:ext cx="5183188" cy="823912"/>
          </a:xfr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7F0EE-654A-4108-9923-F88113F04961}"/>
              </a:ext>
            </a:extLst>
          </p:cNvPr>
          <p:cNvSpPr>
            <a:spLocks noGrp="1"/>
          </p:cNvSpPr>
          <p:nvPr>
            <p:ph sz="quarter" idx="4"/>
          </p:nvPr>
        </p:nvSpPr>
        <p:spPr>
          <a:xfrm>
            <a:off x="6172200" y="2505075"/>
            <a:ext cx="5183188" cy="368458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2" descr="A picture containing food, parked, people&#10;&#10;Description automatically generated">
            <a:extLst>
              <a:ext uri="{FF2B5EF4-FFF2-40B4-BE49-F238E27FC236}">
                <a16:creationId xmlns:a16="http://schemas.microsoft.com/office/drawing/2014/main" id="{F99CA4CB-E99C-46C6-9460-F0D929BA0633}"/>
              </a:ext>
            </a:extLst>
          </p:cNvPr>
          <p:cNvPicPr>
            <a:picLocks noChangeAspect="1"/>
          </p:cNvPicPr>
          <p:nvPr/>
        </p:nvPicPr>
        <p:blipFill>
          <a:blip r:embed="rId2"/>
          <a:stretch>
            <a:fillRect/>
          </a:stretch>
        </p:blipFill>
        <p:spPr>
          <a:xfrm>
            <a:off x="428171" y="333766"/>
            <a:ext cx="1603829" cy="1037896"/>
          </a:xfrm>
          <a:prstGeom prst="rect">
            <a:avLst/>
          </a:prstGeom>
        </p:spPr>
      </p:pic>
    </p:spTree>
    <p:extLst>
      <p:ext uri="{BB962C8B-B14F-4D97-AF65-F5344CB8AC3E}">
        <p14:creationId xmlns:p14="http://schemas.microsoft.com/office/powerpoint/2010/main" val="1255932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sv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A9846BD-9912-448F-80A0-90F7B464854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57200" y="6266456"/>
            <a:ext cx="381000" cy="302118"/>
          </a:xfrm>
          <a:prstGeom prst="rect">
            <a:avLst/>
          </a:prstGeom>
        </p:spPr>
      </p:pic>
    </p:spTree>
  </p:cSld>
  <p:clrMap bg1="lt1" tx1="dk1" bg2="lt2" tx2="dk2" accent1="accent1" accent2="accent2" accent3="accent3" accent4="accent4" accent5="accent5" accent6="accent6" hlink="hlink" folHlink="folHlink"/>
  <p:sldLayoutIdLst>
    <p:sldLayoutId id="2147483891" r:id="rId1"/>
    <p:sldLayoutId id="2147483892" r:id="rId2"/>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50DE9F-8C52-49B5-A3C2-013029C1C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E484AF6-3736-48EA-94E3-9A1A3D39F9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p:txBody>
      </p:sp>
    </p:spTree>
    <p:extLst>
      <p:ext uri="{BB962C8B-B14F-4D97-AF65-F5344CB8AC3E}">
        <p14:creationId xmlns:p14="http://schemas.microsoft.com/office/powerpoint/2010/main" val="3623789740"/>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50DE9F-8C52-49B5-A3C2-013029C1C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E484AF6-3736-48EA-94E3-9A1A3D39F9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p:txBody>
      </p:sp>
    </p:spTree>
    <p:extLst>
      <p:ext uri="{BB962C8B-B14F-4D97-AF65-F5344CB8AC3E}">
        <p14:creationId xmlns:p14="http://schemas.microsoft.com/office/powerpoint/2010/main" val="4149176639"/>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19.sv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0.xml"/><Relationship Id="rId5" Type="http://schemas.openxmlformats.org/officeDocument/2006/relationships/image" Target="../media/image19.sv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image" Target="../media/image19.sv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19.sv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19.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hyperlink" Target="https://libguides.ala.org/SustainableLibraries/Green" TargetMode="External"/><Relationship Id="rId5" Type="http://schemas.openxmlformats.org/officeDocument/2006/relationships/image" Target="../media/image19.sv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19.xml"/><Relationship Id="rId4" Type="http://schemas.openxmlformats.org/officeDocument/2006/relationships/image" Target="../media/image19.sv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4.xml"/><Relationship Id="rId1" Type="http://schemas.openxmlformats.org/officeDocument/2006/relationships/slideLayout" Target="../slideLayouts/slideLayout10.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19.svg"/></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Layout" Target="../slideLayouts/slideLayout10.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8.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19.svg"/><Relationship Id="rId4" Type="http://schemas.openxmlformats.org/officeDocument/2006/relationships/image" Target="../media/image20.png"/></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3.xml"/><Relationship Id="rId1" Type="http://schemas.openxmlformats.org/officeDocument/2006/relationships/slideLayout" Target="../slideLayouts/slideLayout11.xml"/><Relationship Id="rId5" Type="http://schemas.openxmlformats.org/officeDocument/2006/relationships/image" Target="../media/image19.svg"/><Relationship Id="rId4" Type="http://schemas.openxmlformats.org/officeDocument/2006/relationships/image" Target="../media/image18.png"/></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11.xml"/><Relationship Id="rId5" Type="http://schemas.openxmlformats.org/officeDocument/2006/relationships/image" Target="../media/image19.svg"/><Relationship Id="rId4" Type="http://schemas.openxmlformats.org/officeDocument/2006/relationships/image" Target="../media/image18.png"/></Relationships>
</file>

<file path=ppt/slides/_rels/slide46.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65.png"/><Relationship Id="rId7" Type="http://schemas.openxmlformats.org/officeDocument/2006/relationships/image" Target="../media/image18.png"/><Relationship Id="rId2" Type="http://schemas.openxmlformats.org/officeDocument/2006/relationships/notesSlide" Target="../notesSlides/notesSlide45.xml"/><Relationship Id="rId1" Type="http://schemas.openxmlformats.org/officeDocument/2006/relationships/slideLayout" Target="../slideLayouts/slideLayout1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69.png"/></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6.xml"/><Relationship Id="rId1" Type="http://schemas.openxmlformats.org/officeDocument/2006/relationships/slideLayout" Target="../slideLayouts/slideLayout11.xml"/><Relationship Id="rId5" Type="http://schemas.openxmlformats.org/officeDocument/2006/relationships/image" Target="../media/image19.svg"/><Relationship Id="rId4" Type="http://schemas.openxmlformats.org/officeDocument/2006/relationships/image" Target="../media/image18.png"/></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4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19.sv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Recent and upcoming improvements to Cincinnati &amp;amp; Hamilton County Public  Library spaces">
            <a:extLst>
              <a:ext uri="{FF2B5EF4-FFF2-40B4-BE49-F238E27FC236}">
                <a16:creationId xmlns:a16="http://schemas.microsoft.com/office/drawing/2014/main" id="{A502D84D-3ABD-48FD-AA4A-C4C323BB33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44"/>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B7F9DF76-59A4-4084-91E5-2739630D5B4A}"/>
              </a:ext>
            </a:extLst>
          </p:cNvPr>
          <p:cNvSpPr/>
          <p:nvPr/>
        </p:nvSpPr>
        <p:spPr>
          <a:xfrm>
            <a:off x="0" y="4556687"/>
            <a:ext cx="12192000" cy="1920313"/>
          </a:xfrm>
          <a:prstGeom prst="rect">
            <a:avLst/>
          </a:prstGeom>
          <a:solidFill>
            <a:schemeClr val="dk1">
              <a:alpha val="26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741BDC7-F916-4E31-8BB5-36A2A58B61EC}"/>
              </a:ext>
            </a:extLst>
          </p:cNvPr>
          <p:cNvSpPr txBox="1"/>
          <p:nvPr/>
        </p:nvSpPr>
        <p:spPr>
          <a:xfrm>
            <a:off x="533400" y="5522658"/>
            <a:ext cx="11506200" cy="925894"/>
          </a:xfrm>
          <a:prstGeom prst="rect">
            <a:avLst/>
          </a:prstGeom>
          <a:noFill/>
        </p:spPr>
        <p:txBody>
          <a:bodyPr wrap="square" rtlCol="0">
            <a:spAutoFit/>
          </a:bodyPr>
          <a:lstStyle/>
          <a:p>
            <a:pPr>
              <a:lnSpc>
                <a:spcPts val="6500"/>
              </a:lnSpc>
            </a:pPr>
            <a:r>
              <a:rPr lang="en-US" sz="6600" b="1" dirty="0">
                <a:solidFill>
                  <a:schemeClr val="bg1"/>
                </a:solidFill>
                <a:latin typeface="Arial" panose="020B0604020202020204" pitchFamily="34" charset="0"/>
                <a:cs typeface="Arial" panose="020B0604020202020204" pitchFamily="34" charset="0"/>
              </a:rPr>
              <a:t>CHPL Deer Park</a:t>
            </a:r>
          </a:p>
        </p:txBody>
      </p:sp>
      <p:sp>
        <p:nvSpPr>
          <p:cNvPr id="6" name="TextBox 5">
            <a:extLst>
              <a:ext uri="{FF2B5EF4-FFF2-40B4-BE49-F238E27FC236}">
                <a16:creationId xmlns:a16="http://schemas.microsoft.com/office/drawing/2014/main" id="{DCAE189B-17F4-4DE4-B704-0C26B615E0A8}"/>
              </a:ext>
            </a:extLst>
          </p:cNvPr>
          <p:cNvSpPr txBox="1"/>
          <p:nvPr/>
        </p:nvSpPr>
        <p:spPr>
          <a:xfrm>
            <a:off x="7010400" y="5404440"/>
            <a:ext cx="3886200" cy="1015663"/>
          </a:xfrm>
          <a:prstGeom prst="rect">
            <a:avLst/>
          </a:prstGeom>
          <a:noFill/>
        </p:spPr>
        <p:txBody>
          <a:bodyPr wrap="square">
            <a:spAutoFit/>
          </a:bodyPr>
          <a:lstStyle/>
          <a:p>
            <a:pPr eaLnBrk="1" fontAlgn="auto" hangingPunct="1">
              <a:spcBef>
                <a:spcPts val="0"/>
              </a:spcBef>
              <a:spcAft>
                <a:spcPts val="0"/>
              </a:spcAft>
              <a:buSzPct val="60000"/>
              <a:defRPr/>
            </a:pPr>
            <a:r>
              <a:rPr lang="en-US" sz="2000" dirty="0">
                <a:solidFill>
                  <a:schemeClr val="bg1"/>
                </a:solidFill>
                <a:latin typeface="Arial" panose="020B0604020202020204" pitchFamily="34" charset="0"/>
                <a:cs typeface="Arial" panose="020B0604020202020204" pitchFamily="34" charset="0"/>
              </a:rPr>
              <a:t>Planning a Next Generation Library Renovation with One Foot Beyond a Pandemic</a:t>
            </a:r>
          </a:p>
        </p:txBody>
      </p:sp>
      <p:pic>
        <p:nvPicPr>
          <p:cNvPr id="11" name="Graphic 10">
            <a:extLst>
              <a:ext uri="{FF2B5EF4-FFF2-40B4-BE49-F238E27FC236}">
                <a16:creationId xmlns:a16="http://schemas.microsoft.com/office/drawing/2014/main" id="{C825C816-EE8A-40FB-80C7-0B23DBF8EFC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86000" y="4632887"/>
            <a:ext cx="914400" cy="710668"/>
          </a:xfrm>
          <a:prstGeom prst="rect">
            <a:avLst/>
          </a:prstGeom>
        </p:spPr>
      </p:pic>
      <p:pic>
        <p:nvPicPr>
          <p:cNvPr id="7" name="Picture 6" descr="Graphical user interface&#10;&#10;Description automatically generated with medium confidence">
            <a:extLst>
              <a:ext uri="{FF2B5EF4-FFF2-40B4-BE49-F238E27FC236}">
                <a16:creationId xmlns:a16="http://schemas.microsoft.com/office/drawing/2014/main" id="{6C563D1C-DD6C-4166-A4CB-68A0DD5EC752}"/>
              </a:ext>
            </a:extLst>
          </p:cNvPr>
          <p:cNvPicPr>
            <a:picLocks noChangeAspect="1"/>
          </p:cNvPicPr>
          <p:nvPr/>
        </p:nvPicPr>
        <p:blipFill rotWithShape="1">
          <a:blip r:embed="rId6">
            <a:extLst>
              <a:ext uri="{28A0092B-C50C-407E-A947-70E740481C1C}">
                <a14:useLocalDpi xmlns:a14="http://schemas.microsoft.com/office/drawing/2010/main" val="0"/>
              </a:ext>
            </a:extLst>
          </a:blip>
          <a:srcRect t="22659" b="22719"/>
          <a:stretch/>
        </p:blipFill>
        <p:spPr>
          <a:xfrm>
            <a:off x="685801" y="4572001"/>
            <a:ext cx="1523999" cy="832440"/>
          </a:xfrm>
          <a:prstGeom prst="rect">
            <a:avLst/>
          </a:prstGeom>
        </p:spPr>
      </p:pic>
    </p:spTree>
    <p:extLst>
      <p:ext uri="{BB962C8B-B14F-4D97-AF65-F5344CB8AC3E}">
        <p14:creationId xmlns:p14="http://schemas.microsoft.com/office/powerpoint/2010/main" val="33525200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snow, ceiling, indoor, building&#10;&#10;Description automatically generated">
            <a:extLst>
              <a:ext uri="{FF2B5EF4-FFF2-40B4-BE49-F238E27FC236}">
                <a16:creationId xmlns:a16="http://schemas.microsoft.com/office/drawing/2014/main" id="{E70420D3-13B0-4D8F-A332-E908257C562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1098" b="13902"/>
          <a:stretch/>
        </p:blipFill>
        <p:spPr>
          <a:xfrm rot="10800000">
            <a:off x="20" y="10"/>
            <a:ext cx="12191980" cy="6857990"/>
          </a:xfrm>
          <a:noFill/>
        </p:spPr>
      </p:pic>
    </p:spTree>
    <p:extLst>
      <p:ext uri="{BB962C8B-B14F-4D97-AF65-F5344CB8AC3E}">
        <p14:creationId xmlns:p14="http://schemas.microsoft.com/office/powerpoint/2010/main" val="31234655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EB7D327-01E3-4F2E-9470-058E5527FC3F}"/>
              </a:ext>
            </a:extLst>
          </p:cNvPr>
          <p:cNvSpPr>
            <a:spLocks noGrp="1"/>
          </p:cNvSpPr>
          <p:nvPr>
            <p:ph type="title"/>
          </p:nvPr>
        </p:nvSpPr>
        <p:spPr>
          <a:xfrm>
            <a:off x="2221992" y="365125"/>
            <a:ext cx="8981656" cy="1325563"/>
          </a:xfrm>
        </p:spPr>
        <p:txBody>
          <a:bodyPr anchor="ctr">
            <a:normAutofit/>
          </a:bodyPr>
          <a:lstStyle/>
          <a:p>
            <a:r>
              <a:rPr lang="en-US" dirty="0"/>
              <a:t>And then…</a:t>
            </a:r>
          </a:p>
        </p:txBody>
      </p:sp>
      <p:pic>
        <p:nvPicPr>
          <p:cNvPr id="11" name="Picture 10">
            <a:extLst>
              <a:ext uri="{FF2B5EF4-FFF2-40B4-BE49-F238E27FC236}">
                <a16:creationId xmlns:a16="http://schemas.microsoft.com/office/drawing/2014/main" id="{AE8237FC-BF99-4F27-9403-ACC578247300}"/>
              </a:ext>
            </a:extLst>
          </p:cNvPr>
          <p:cNvPicPr>
            <a:picLocks noChangeAspect="1"/>
          </p:cNvPicPr>
          <p:nvPr/>
        </p:nvPicPr>
        <p:blipFill>
          <a:blip r:embed="rId3"/>
          <a:stretch>
            <a:fillRect/>
          </a:stretch>
        </p:blipFill>
        <p:spPr>
          <a:xfrm>
            <a:off x="2667000" y="1437752"/>
            <a:ext cx="7169824" cy="5069678"/>
          </a:xfrm>
          <a:prstGeom prst="rect">
            <a:avLst/>
          </a:prstGeom>
          <a:effectLst>
            <a:outerShdw blurRad="50800" dist="38100" dir="2700000" algn="tl" rotWithShape="0">
              <a:prstClr val="black">
                <a:alpha val="40000"/>
              </a:prstClr>
            </a:outerShdw>
          </a:effectLst>
        </p:spPr>
      </p:pic>
      <p:sp>
        <p:nvSpPr>
          <p:cNvPr id="12" name="Freeform: Shape 11">
            <a:extLst>
              <a:ext uri="{FF2B5EF4-FFF2-40B4-BE49-F238E27FC236}">
                <a16:creationId xmlns:a16="http://schemas.microsoft.com/office/drawing/2014/main" id="{C8E81174-4436-4C00-AED7-2642855A8CCA}"/>
              </a:ext>
            </a:extLst>
          </p:cNvPr>
          <p:cNvSpPr/>
          <p:nvPr/>
        </p:nvSpPr>
        <p:spPr>
          <a:xfrm>
            <a:off x="4453267" y="5341686"/>
            <a:ext cx="1374514" cy="279473"/>
          </a:xfrm>
          <a:custGeom>
            <a:avLst/>
            <a:gdLst>
              <a:gd name="connsiteX0" fmla="*/ 1459711 w 1512499"/>
              <a:gd name="connsiteY0" fmla="*/ 71920 h 308225"/>
              <a:gd name="connsiteX1" fmla="*/ 1182308 w 1512499"/>
              <a:gd name="connsiteY1" fmla="*/ 61645 h 308225"/>
              <a:gd name="connsiteX2" fmla="*/ 1089841 w 1512499"/>
              <a:gd name="connsiteY2" fmla="*/ 51371 h 308225"/>
              <a:gd name="connsiteX3" fmla="*/ 1059019 w 1512499"/>
              <a:gd name="connsiteY3" fmla="*/ 41097 h 308225"/>
              <a:gd name="connsiteX4" fmla="*/ 956277 w 1512499"/>
              <a:gd name="connsiteY4" fmla="*/ 30823 h 308225"/>
              <a:gd name="connsiteX5" fmla="*/ 791891 w 1512499"/>
              <a:gd name="connsiteY5" fmla="*/ 0 h 308225"/>
              <a:gd name="connsiteX6" fmla="*/ 82974 w 1512499"/>
              <a:gd name="connsiteY6" fmla="*/ 51371 h 308225"/>
              <a:gd name="connsiteX7" fmla="*/ 21329 w 1512499"/>
              <a:gd name="connsiteY7" fmla="*/ 143839 h 308225"/>
              <a:gd name="connsiteX8" fmla="*/ 11055 w 1512499"/>
              <a:gd name="connsiteY8" fmla="*/ 256854 h 308225"/>
              <a:gd name="connsiteX9" fmla="*/ 780 w 1512499"/>
              <a:gd name="connsiteY9" fmla="*/ 287677 h 308225"/>
              <a:gd name="connsiteX10" fmla="*/ 31603 w 1512499"/>
              <a:gd name="connsiteY10" fmla="*/ 308225 h 308225"/>
              <a:gd name="connsiteX11" fmla="*/ 535037 w 1512499"/>
              <a:gd name="connsiteY11" fmla="*/ 287677 h 308225"/>
              <a:gd name="connsiteX12" fmla="*/ 730246 w 1512499"/>
              <a:gd name="connsiteY12" fmla="*/ 267129 h 308225"/>
              <a:gd name="connsiteX13" fmla="*/ 997374 w 1512499"/>
              <a:gd name="connsiteY13" fmla="*/ 256854 h 308225"/>
              <a:gd name="connsiteX14" fmla="*/ 1161760 w 1512499"/>
              <a:gd name="connsiteY14" fmla="*/ 246580 h 308225"/>
              <a:gd name="connsiteX15" fmla="*/ 1305598 w 1512499"/>
              <a:gd name="connsiteY15" fmla="*/ 205484 h 308225"/>
              <a:gd name="connsiteX16" fmla="*/ 1356969 w 1512499"/>
              <a:gd name="connsiteY16" fmla="*/ 195209 h 308225"/>
              <a:gd name="connsiteX17" fmla="*/ 1408340 w 1512499"/>
              <a:gd name="connsiteY17" fmla="*/ 174661 h 308225"/>
              <a:gd name="connsiteX18" fmla="*/ 1500807 w 1512499"/>
              <a:gd name="connsiteY18" fmla="*/ 143839 h 308225"/>
              <a:gd name="connsiteX19" fmla="*/ 1511082 w 1512499"/>
              <a:gd name="connsiteY19" fmla="*/ 113016 h 308225"/>
              <a:gd name="connsiteX20" fmla="*/ 1469985 w 1512499"/>
              <a:gd name="connsiteY20" fmla="*/ 92468 h 308225"/>
              <a:gd name="connsiteX21" fmla="*/ 1418614 w 1512499"/>
              <a:gd name="connsiteY21" fmla="*/ 41097 h 308225"/>
              <a:gd name="connsiteX22" fmla="*/ 1387792 w 1512499"/>
              <a:gd name="connsiteY22" fmla="*/ 10275 h 30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12499" h="308225">
                <a:moveTo>
                  <a:pt x="1459711" y="71920"/>
                </a:moveTo>
                <a:lnTo>
                  <a:pt x="1182308" y="61645"/>
                </a:lnTo>
                <a:cubicBezTo>
                  <a:pt x="1151344" y="59925"/>
                  <a:pt x="1120431" y="56469"/>
                  <a:pt x="1089841" y="51371"/>
                </a:cubicBezTo>
                <a:cubicBezTo>
                  <a:pt x="1079159" y="49591"/>
                  <a:pt x="1069723" y="42744"/>
                  <a:pt x="1059019" y="41097"/>
                </a:cubicBezTo>
                <a:cubicBezTo>
                  <a:pt x="1025001" y="35864"/>
                  <a:pt x="990459" y="34844"/>
                  <a:pt x="956277" y="30823"/>
                </a:cubicBezTo>
                <a:cubicBezTo>
                  <a:pt x="877971" y="21611"/>
                  <a:pt x="875571" y="18596"/>
                  <a:pt x="791891" y="0"/>
                </a:cubicBezTo>
                <a:cubicBezTo>
                  <a:pt x="555585" y="17124"/>
                  <a:pt x="315876" y="7896"/>
                  <a:pt x="82974" y="51371"/>
                </a:cubicBezTo>
                <a:cubicBezTo>
                  <a:pt x="46559" y="58169"/>
                  <a:pt x="21329" y="143839"/>
                  <a:pt x="21329" y="143839"/>
                </a:cubicBezTo>
                <a:cubicBezTo>
                  <a:pt x="17904" y="181511"/>
                  <a:pt x="16405" y="219407"/>
                  <a:pt x="11055" y="256854"/>
                </a:cubicBezTo>
                <a:cubicBezTo>
                  <a:pt x="9523" y="267575"/>
                  <a:pt x="-3242" y="277621"/>
                  <a:pt x="780" y="287677"/>
                </a:cubicBezTo>
                <a:cubicBezTo>
                  <a:pt x="5366" y="299142"/>
                  <a:pt x="21329" y="301376"/>
                  <a:pt x="31603" y="308225"/>
                </a:cubicBezTo>
                <a:lnTo>
                  <a:pt x="535037" y="287677"/>
                </a:lnTo>
                <a:cubicBezTo>
                  <a:pt x="600353" y="283835"/>
                  <a:pt x="664962" y="271481"/>
                  <a:pt x="730246" y="267129"/>
                </a:cubicBezTo>
                <a:cubicBezTo>
                  <a:pt x="819157" y="261201"/>
                  <a:pt x="908366" y="261093"/>
                  <a:pt x="997374" y="256854"/>
                </a:cubicBezTo>
                <a:cubicBezTo>
                  <a:pt x="1052214" y="254242"/>
                  <a:pt x="1106965" y="250005"/>
                  <a:pt x="1161760" y="246580"/>
                </a:cubicBezTo>
                <a:cubicBezTo>
                  <a:pt x="1209706" y="232881"/>
                  <a:pt x="1257375" y="218174"/>
                  <a:pt x="1305598" y="205484"/>
                </a:cubicBezTo>
                <a:cubicBezTo>
                  <a:pt x="1322486" y="201040"/>
                  <a:pt x="1340243" y="200227"/>
                  <a:pt x="1356969" y="195209"/>
                </a:cubicBezTo>
                <a:cubicBezTo>
                  <a:pt x="1374634" y="189909"/>
                  <a:pt x="1390972" y="180864"/>
                  <a:pt x="1408340" y="174661"/>
                </a:cubicBezTo>
                <a:cubicBezTo>
                  <a:pt x="1438937" y="163734"/>
                  <a:pt x="1500807" y="143839"/>
                  <a:pt x="1500807" y="143839"/>
                </a:cubicBezTo>
                <a:cubicBezTo>
                  <a:pt x="1504232" y="133565"/>
                  <a:pt x="1516654" y="122303"/>
                  <a:pt x="1511082" y="113016"/>
                </a:cubicBezTo>
                <a:cubicBezTo>
                  <a:pt x="1503202" y="99883"/>
                  <a:pt x="1482075" y="101871"/>
                  <a:pt x="1469985" y="92468"/>
                </a:cubicBezTo>
                <a:cubicBezTo>
                  <a:pt x="1450870" y="77601"/>
                  <a:pt x="1436839" y="57044"/>
                  <a:pt x="1418614" y="41097"/>
                </a:cubicBezTo>
                <a:cubicBezTo>
                  <a:pt x="1384943" y="11634"/>
                  <a:pt x="1387792" y="34842"/>
                  <a:pt x="1387792" y="10275"/>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DIN Pro"/>
              <a:ea typeface="+mn-ea"/>
              <a:cs typeface="+mn-cs"/>
            </a:endParaRPr>
          </a:p>
        </p:txBody>
      </p:sp>
      <p:pic>
        <p:nvPicPr>
          <p:cNvPr id="10" name="Graphic 9">
            <a:extLst>
              <a:ext uri="{FF2B5EF4-FFF2-40B4-BE49-F238E27FC236}">
                <a16:creationId xmlns:a16="http://schemas.microsoft.com/office/drawing/2014/main" id="{9EA14417-095C-4EB9-85CF-931EA57F61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8687" y="1482629"/>
            <a:ext cx="914400" cy="710668"/>
          </a:xfrm>
          <a:prstGeom prst="rect">
            <a:avLst/>
          </a:prstGeom>
        </p:spPr>
      </p:pic>
    </p:spTree>
    <p:extLst>
      <p:ext uri="{BB962C8B-B14F-4D97-AF65-F5344CB8AC3E}">
        <p14:creationId xmlns:p14="http://schemas.microsoft.com/office/powerpoint/2010/main" val="2663711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6FDE9C3-93B1-4869-BF31-8CD12FB9E3C8}"/>
              </a:ext>
            </a:extLst>
          </p:cNvPr>
          <p:cNvSpPr>
            <a:spLocks noGrp="1"/>
          </p:cNvSpPr>
          <p:nvPr>
            <p:ph type="title"/>
          </p:nvPr>
        </p:nvSpPr>
        <p:spPr>
          <a:xfrm>
            <a:off x="758952" y="2724912"/>
            <a:ext cx="8366760" cy="1847088"/>
          </a:xfrm>
        </p:spPr>
        <p:txBody>
          <a:bodyPr/>
          <a:lstStyle/>
          <a:p>
            <a:r>
              <a:rPr lang="en-US" dirty="0"/>
              <a:t>RETHINKING DESIGN</a:t>
            </a:r>
          </a:p>
        </p:txBody>
      </p:sp>
    </p:spTree>
    <p:extLst>
      <p:ext uri="{BB962C8B-B14F-4D97-AF65-F5344CB8AC3E}">
        <p14:creationId xmlns:p14="http://schemas.microsoft.com/office/powerpoint/2010/main" val="39982549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3C6F5332-A29D-407B-BEF6-DB99F472D7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82" b="3162"/>
          <a:stretch/>
        </p:blipFill>
        <p:spPr bwMode="auto">
          <a:xfrm>
            <a:off x="2991986" y="236207"/>
            <a:ext cx="7466975" cy="638558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Graphic 6">
            <a:extLst>
              <a:ext uri="{FF2B5EF4-FFF2-40B4-BE49-F238E27FC236}">
                <a16:creationId xmlns:a16="http://schemas.microsoft.com/office/drawing/2014/main" id="{80771B51-091D-4DD6-BB7B-96F3AB66C2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8687" y="1482629"/>
            <a:ext cx="914400" cy="710668"/>
          </a:xfrm>
          <a:prstGeom prst="rect">
            <a:avLst/>
          </a:prstGeom>
        </p:spPr>
      </p:pic>
    </p:spTree>
    <p:extLst>
      <p:ext uri="{BB962C8B-B14F-4D97-AF65-F5344CB8AC3E}">
        <p14:creationId xmlns:p14="http://schemas.microsoft.com/office/powerpoint/2010/main" val="42387403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3317157C-5EE2-46BE-A430-31923CC849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3978" y="957465"/>
            <a:ext cx="4966843" cy="5241026"/>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92A7A449-0541-47CC-8DE3-7E4A939F0589}"/>
              </a:ext>
            </a:extLst>
          </p:cNvPr>
          <p:cNvPicPr>
            <a:picLocks noChangeAspect="1"/>
          </p:cNvPicPr>
          <p:nvPr/>
        </p:nvPicPr>
        <p:blipFill>
          <a:blip r:embed="rId4"/>
          <a:stretch>
            <a:fillRect/>
          </a:stretch>
        </p:blipFill>
        <p:spPr>
          <a:xfrm>
            <a:off x="7200821" y="957465"/>
            <a:ext cx="4796147" cy="5241025"/>
          </a:xfrm>
          <a:prstGeom prst="rect">
            <a:avLst/>
          </a:prstGeom>
          <a:ln>
            <a:noFill/>
          </a:ln>
          <a:effectLst>
            <a:outerShdw blurRad="50800" dist="38100" dir="2700000" algn="tl" rotWithShape="0">
              <a:prstClr val="black">
                <a:alpha val="40000"/>
              </a:prstClr>
            </a:outerShdw>
          </a:effectLst>
        </p:spPr>
      </p:pic>
      <p:sp>
        <p:nvSpPr>
          <p:cNvPr id="8" name="Freeform: Shape 7">
            <a:extLst>
              <a:ext uri="{FF2B5EF4-FFF2-40B4-BE49-F238E27FC236}">
                <a16:creationId xmlns:a16="http://schemas.microsoft.com/office/drawing/2014/main" id="{04DED04E-1DDB-4371-885C-B470A168A985}"/>
              </a:ext>
            </a:extLst>
          </p:cNvPr>
          <p:cNvSpPr/>
          <p:nvPr/>
        </p:nvSpPr>
        <p:spPr>
          <a:xfrm>
            <a:off x="7924800" y="4720987"/>
            <a:ext cx="3657600" cy="232013"/>
          </a:xfrm>
          <a:custGeom>
            <a:avLst/>
            <a:gdLst>
              <a:gd name="connsiteX0" fmla="*/ 0 w 4227250"/>
              <a:gd name="connsiteY0" fmla="*/ 84869 h 232013"/>
              <a:gd name="connsiteX1" fmla="*/ 115614 w 4227250"/>
              <a:gd name="connsiteY1" fmla="*/ 42827 h 232013"/>
              <a:gd name="connsiteX2" fmla="*/ 336331 w 4227250"/>
              <a:gd name="connsiteY2" fmla="*/ 32317 h 232013"/>
              <a:gd name="connsiteX3" fmla="*/ 504497 w 4227250"/>
              <a:gd name="connsiteY3" fmla="*/ 21807 h 232013"/>
              <a:gd name="connsiteX4" fmla="*/ 3615559 w 4227250"/>
              <a:gd name="connsiteY4" fmla="*/ 786 h 232013"/>
              <a:gd name="connsiteX5" fmla="*/ 4099035 w 4227250"/>
              <a:gd name="connsiteY5" fmla="*/ 32317 h 232013"/>
              <a:gd name="connsiteX6" fmla="*/ 4141076 w 4227250"/>
              <a:gd name="connsiteY6" fmla="*/ 53338 h 232013"/>
              <a:gd name="connsiteX7" fmla="*/ 4172607 w 4227250"/>
              <a:gd name="connsiteY7" fmla="*/ 63848 h 232013"/>
              <a:gd name="connsiteX8" fmla="*/ 4225159 w 4227250"/>
              <a:gd name="connsiteY8" fmla="*/ 147931 h 232013"/>
              <a:gd name="connsiteX9" fmla="*/ 4193628 w 4227250"/>
              <a:gd name="connsiteY9" fmla="*/ 158441 h 232013"/>
              <a:gd name="connsiteX10" fmla="*/ 4141076 w 4227250"/>
              <a:gd name="connsiteY10" fmla="*/ 179462 h 232013"/>
              <a:gd name="connsiteX11" fmla="*/ 2133600 w 4227250"/>
              <a:gd name="connsiteY11" fmla="*/ 189972 h 232013"/>
              <a:gd name="connsiteX12" fmla="*/ 1387366 w 4227250"/>
              <a:gd name="connsiteY12" fmla="*/ 168951 h 232013"/>
              <a:gd name="connsiteX13" fmla="*/ 1250731 w 4227250"/>
              <a:gd name="connsiteY13" fmla="*/ 137420 h 232013"/>
              <a:gd name="connsiteX14" fmla="*/ 683173 w 4227250"/>
              <a:gd name="connsiteY14" fmla="*/ 158441 h 232013"/>
              <a:gd name="connsiteX15" fmla="*/ 567559 w 4227250"/>
              <a:gd name="connsiteY15" fmla="*/ 179462 h 232013"/>
              <a:gd name="connsiteX16" fmla="*/ 388883 w 4227250"/>
              <a:gd name="connsiteY16" fmla="*/ 189972 h 232013"/>
              <a:gd name="connsiteX17" fmla="*/ 346841 w 4227250"/>
              <a:gd name="connsiteY17" fmla="*/ 210993 h 232013"/>
              <a:gd name="connsiteX18" fmla="*/ 189186 w 4227250"/>
              <a:gd name="connsiteY18" fmla="*/ 221503 h 232013"/>
              <a:gd name="connsiteX19" fmla="*/ 147145 w 4227250"/>
              <a:gd name="connsiteY19" fmla="*/ 232013 h 232013"/>
              <a:gd name="connsiteX20" fmla="*/ 115614 w 4227250"/>
              <a:gd name="connsiteY20" fmla="*/ 221503 h 232013"/>
              <a:gd name="connsiteX21" fmla="*/ 21021 w 4227250"/>
              <a:gd name="connsiteY21" fmla="*/ 116400 h 232013"/>
              <a:gd name="connsiteX22" fmla="*/ 0 w 4227250"/>
              <a:gd name="connsiteY22" fmla="*/ 84869 h 232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27250" h="232013">
                <a:moveTo>
                  <a:pt x="0" y="84869"/>
                </a:moveTo>
                <a:cubicBezTo>
                  <a:pt x="20097" y="76830"/>
                  <a:pt x="96931" y="44903"/>
                  <a:pt x="115614" y="42827"/>
                </a:cubicBezTo>
                <a:cubicBezTo>
                  <a:pt x="188819" y="34693"/>
                  <a:pt x="262783" y="36292"/>
                  <a:pt x="336331" y="32317"/>
                </a:cubicBezTo>
                <a:cubicBezTo>
                  <a:pt x="392414" y="29286"/>
                  <a:pt x="448335" y="22347"/>
                  <a:pt x="504497" y="21807"/>
                </a:cubicBezTo>
                <a:lnTo>
                  <a:pt x="3615559" y="786"/>
                </a:lnTo>
                <a:cubicBezTo>
                  <a:pt x="3766320" y="4860"/>
                  <a:pt x="3945210" y="-15014"/>
                  <a:pt x="4099035" y="32317"/>
                </a:cubicBezTo>
                <a:cubicBezTo>
                  <a:pt x="4114010" y="36925"/>
                  <a:pt x="4126675" y="47166"/>
                  <a:pt x="4141076" y="53338"/>
                </a:cubicBezTo>
                <a:cubicBezTo>
                  <a:pt x="4151259" y="57702"/>
                  <a:pt x="4162097" y="60345"/>
                  <a:pt x="4172607" y="63848"/>
                </a:cubicBezTo>
                <a:cubicBezTo>
                  <a:pt x="4185835" y="77076"/>
                  <a:pt x="4238287" y="115109"/>
                  <a:pt x="4225159" y="147931"/>
                </a:cubicBezTo>
                <a:cubicBezTo>
                  <a:pt x="4221045" y="158217"/>
                  <a:pt x="4204001" y="154551"/>
                  <a:pt x="4193628" y="158441"/>
                </a:cubicBezTo>
                <a:cubicBezTo>
                  <a:pt x="4175962" y="165066"/>
                  <a:pt x="4159941" y="179173"/>
                  <a:pt x="4141076" y="179462"/>
                </a:cubicBezTo>
                <a:cubicBezTo>
                  <a:pt x="3471987" y="189703"/>
                  <a:pt x="2802759" y="186469"/>
                  <a:pt x="2133600" y="189972"/>
                </a:cubicBezTo>
                <a:cubicBezTo>
                  <a:pt x="1884855" y="182965"/>
                  <a:pt x="1635770" y="183737"/>
                  <a:pt x="1387366" y="168951"/>
                </a:cubicBezTo>
                <a:cubicBezTo>
                  <a:pt x="1340707" y="166174"/>
                  <a:pt x="1297468" y="138118"/>
                  <a:pt x="1250731" y="137420"/>
                </a:cubicBezTo>
                <a:cubicBezTo>
                  <a:pt x="1061436" y="134595"/>
                  <a:pt x="872359" y="151434"/>
                  <a:pt x="683173" y="158441"/>
                </a:cubicBezTo>
                <a:cubicBezTo>
                  <a:pt x="657425" y="163590"/>
                  <a:pt x="591339" y="177394"/>
                  <a:pt x="567559" y="179462"/>
                </a:cubicBezTo>
                <a:cubicBezTo>
                  <a:pt x="508122" y="184631"/>
                  <a:pt x="448442" y="186469"/>
                  <a:pt x="388883" y="189972"/>
                </a:cubicBezTo>
                <a:cubicBezTo>
                  <a:pt x="374869" y="196979"/>
                  <a:pt x="362317" y="208549"/>
                  <a:pt x="346841" y="210993"/>
                </a:cubicBezTo>
                <a:cubicBezTo>
                  <a:pt x="294817" y="219207"/>
                  <a:pt x="241565" y="215990"/>
                  <a:pt x="189186" y="221503"/>
                </a:cubicBezTo>
                <a:cubicBezTo>
                  <a:pt x="174820" y="223015"/>
                  <a:pt x="161159" y="228510"/>
                  <a:pt x="147145" y="232013"/>
                </a:cubicBezTo>
                <a:cubicBezTo>
                  <a:pt x="136635" y="228510"/>
                  <a:pt x="123448" y="229337"/>
                  <a:pt x="115614" y="221503"/>
                </a:cubicBezTo>
                <a:cubicBezTo>
                  <a:pt x="-25665" y="80224"/>
                  <a:pt x="107171" y="173832"/>
                  <a:pt x="21021" y="116400"/>
                </a:cubicBezTo>
                <a:lnTo>
                  <a:pt x="0" y="84869"/>
                </a:lnTo>
                <a:close/>
              </a:path>
            </a:pathLst>
          </a:cu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962409C7-B0D5-4A2D-84E2-D30A5D8722D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8687" y="1482629"/>
            <a:ext cx="914400" cy="710668"/>
          </a:xfrm>
          <a:prstGeom prst="rect">
            <a:avLst/>
          </a:prstGeom>
        </p:spPr>
      </p:pic>
    </p:spTree>
    <p:extLst>
      <p:ext uri="{BB962C8B-B14F-4D97-AF65-F5344CB8AC3E}">
        <p14:creationId xmlns:p14="http://schemas.microsoft.com/office/powerpoint/2010/main" val="32779649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46B91B7B-0A75-4A24-89C1-760FB24D66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8838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1">
            <a:extLst>
              <a:ext uri="{FF2B5EF4-FFF2-40B4-BE49-F238E27FC236}">
                <a16:creationId xmlns:a16="http://schemas.microsoft.com/office/drawing/2014/main" id="{0F2C608F-E724-4D93-B79B-FF2350914EF7}"/>
              </a:ext>
            </a:extLst>
          </p:cNvPr>
          <p:cNvSpPr txBox="1">
            <a:spLocks noChangeArrowheads="1"/>
          </p:cNvSpPr>
          <p:nvPr/>
        </p:nvSpPr>
        <p:spPr bwMode="auto">
          <a:xfrm>
            <a:off x="381000" y="304800"/>
            <a:ext cx="11734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4000" b="1" dirty="0">
                <a:solidFill>
                  <a:schemeClr val="bg1"/>
                </a:solidFill>
                <a:latin typeface="Arial" panose="020B0604020202020204" pitchFamily="34" charset="0"/>
                <a:cs typeface="Arial" panose="020B0604020202020204" pitchFamily="34" charset="0"/>
              </a:rPr>
              <a:t>FLEXIBILITY!</a:t>
            </a:r>
            <a:endParaRPr lang="en-US" altLang="en-US"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10778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4C9F9DD-6903-48C3-BCF1-5769EB33D3C7}"/>
              </a:ext>
            </a:extLst>
          </p:cNvPr>
          <p:cNvSpPr>
            <a:spLocks noGrp="1"/>
          </p:cNvSpPr>
          <p:nvPr>
            <p:ph type="title"/>
          </p:nvPr>
        </p:nvSpPr>
        <p:spPr>
          <a:xfrm>
            <a:off x="2221992" y="365125"/>
            <a:ext cx="8981656" cy="1325563"/>
          </a:xfrm>
        </p:spPr>
        <p:txBody>
          <a:bodyPr/>
          <a:lstStyle/>
          <a:p>
            <a:r>
              <a:rPr lang="en-US" dirty="0"/>
              <a:t>BBPL – 6,000 sf Library</a:t>
            </a:r>
          </a:p>
        </p:txBody>
      </p:sp>
      <p:pic>
        <p:nvPicPr>
          <p:cNvPr id="9" name="Content Placeholder 4" descr="Diagram&#10;&#10;Description automatically generated">
            <a:extLst>
              <a:ext uri="{FF2B5EF4-FFF2-40B4-BE49-F238E27FC236}">
                <a16:creationId xmlns:a16="http://schemas.microsoft.com/office/drawing/2014/main" id="{63BE9942-2847-4119-928A-1DE2FA635529}"/>
              </a:ext>
            </a:extLst>
          </p:cNvPr>
          <p:cNvPicPr>
            <a:picLocks noChangeAspect="1"/>
          </p:cNvPicPr>
          <p:nvPr/>
        </p:nvPicPr>
        <p:blipFill rotWithShape="1">
          <a:blip r:embed="rId3">
            <a:extLst>
              <a:ext uri="{28A0092B-C50C-407E-A947-70E740481C1C}">
                <a14:useLocalDpi xmlns:a14="http://schemas.microsoft.com/office/drawing/2010/main" val="0"/>
              </a:ext>
            </a:extLst>
          </a:blip>
          <a:srcRect b="7504"/>
          <a:stretch/>
        </p:blipFill>
        <p:spPr>
          <a:xfrm>
            <a:off x="2225621" y="1440288"/>
            <a:ext cx="8694392" cy="5203626"/>
          </a:xfrm>
          <a:prstGeom prst="rect">
            <a:avLst/>
          </a:prstGeom>
          <a:ln>
            <a:solidFill>
              <a:schemeClr val="tx1"/>
            </a:solidFill>
          </a:ln>
        </p:spPr>
      </p:pic>
      <p:pic>
        <p:nvPicPr>
          <p:cNvPr id="7" name="Graphic 6">
            <a:extLst>
              <a:ext uri="{FF2B5EF4-FFF2-40B4-BE49-F238E27FC236}">
                <a16:creationId xmlns:a16="http://schemas.microsoft.com/office/drawing/2014/main" id="{7DE149A0-F794-4022-8BB3-4545BB652C5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8687" y="1482629"/>
            <a:ext cx="914400" cy="710668"/>
          </a:xfrm>
          <a:prstGeom prst="rect">
            <a:avLst/>
          </a:prstGeom>
        </p:spPr>
      </p:pic>
    </p:spTree>
    <p:extLst>
      <p:ext uri="{BB962C8B-B14F-4D97-AF65-F5344CB8AC3E}">
        <p14:creationId xmlns:p14="http://schemas.microsoft.com/office/powerpoint/2010/main" val="33698654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7B9B7E-FCCA-4C31-B288-FB4B7325287B}"/>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A0CEADC8-2A99-489F-B0A2-1BA12F7919BD}"/>
              </a:ext>
            </a:extLst>
          </p:cNvPr>
          <p:cNvSpPr>
            <a:spLocks noGrp="1"/>
          </p:cNvSpPr>
          <p:nvPr>
            <p:ph type="ctrTitle"/>
          </p:nvPr>
        </p:nvSpPr>
        <p:spPr/>
        <p:txBody>
          <a:bodyPr/>
          <a:lstStyle/>
          <a:p>
            <a:endParaRPr lang="en-US"/>
          </a:p>
        </p:txBody>
      </p:sp>
      <p:pic>
        <p:nvPicPr>
          <p:cNvPr id="6146" name="Picture 2">
            <a:extLst>
              <a:ext uri="{FF2B5EF4-FFF2-40B4-BE49-F238E27FC236}">
                <a16:creationId xmlns:a16="http://schemas.microsoft.com/office/drawing/2014/main" id="{E1A3E711-E831-48B5-AFB6-BC04019F44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269" r="9093"/>
          <a:stretch/>
        </p:blipFill>
        <p:spPr bwMode="auto">
          <a:xfrm>
            <a:off x="-266701" y="0"/>
            <a:ext cx="127254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33581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E9DD10-8708-438E-B76B-9436FAA28681}"/>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A68F74B9-8852-4B75-985A-40C4832E9849}"/>
              </a:ext>
            </a:extLst>
          </p:cNvPr>
          <p:cNvSpPr>
            <a:spLocks noGrp="1"/>
          </p:cNvSpPr>
          <p:nvPr>
            <p:ph type="ctrTitle"/>
          </p:nvPr>
        </p:nvSpPr>
        <p:spPr/>
        <p:txBody>
          <a:bodyPr/>
          <a:lstStyle/>
          <a:p>
            <a:endParaRPr lang="en-US"/>
          </a:p>
        </p:txBody>
      </p:sp>
      <p:pic>
        <p:nvPicPr>
          <p:cNvPr id="7170" name="Picture 2">
            <a:extLst>
              <a:ext uri="{FF2B5EF4-FFF2-40B4-BE49-F238E27FC236}">
                <a16:creationId xmlns:a16="http://schemas.microsoft.com/office/drawing/2014/main" id="{0FF006CF-E324-48AD-A8E5-BF0F232628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0"/>
            <a:ext cx="12420600" cy="687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79408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056EF3C-4B11-4770-A424-7793DD5A76E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8578" b="16422"/>
          <a:stretch/>
        </p:blipFill>
        <p:spPr>
          <a:xfrm rot="10800000">
            <a:off x="20" y="10"/>
            <a:ext cx="12191980" cy="6857990"/>
          </a:xfrm>
          <a:noFill/>
        </p:spPr>
      </p:pic>
    </p:spTree>
    <p:extLst>
      <p:ext uri="{BB962C8B-B14F-4D97-AF65-F5344CB8AC3E}">
        <p14:creationId xmlns:p14="http://schemas.microsoft.com/office/powerpoint/2010/main" val="15116153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E81AF69-5B09-41E2-B51D-5E2DD4A66ABF}"/>
              </a:ext>
            </a:extLst>
          </p:cNvPr>
          <p:cNvSpPr>
            <a:spLocks noGrp="1"/>
          </p:cNvSpPr>
          <p:nvPr>
            <p:ph type="title"/>
          </p:nvPr>
        </p:nvSpPr>
        <p:spPr>
          <a:xfrm>
            <a:off x="2220686" y="365125"/>
            <a:ext cx="9133114" cy="1325563"/>
          </a:xfrm>
        </p:spPr>
        <p:txBody>
          <a:bodyPr anchor="ctr">
            <a:normAutofit/>
          </a:bodyPr>
          <a:lstStyle/>
          <a:p>
            <a:r>
              <a:rPr lang="en-US" dirty="0"/>
              <a:t>Agenda</a:t>
            </a:r>
          </a:p>
        </p:txBody>
      </p:sp>
      <p:sp>
        <p:nvSpPr>
          <p:cNvPr id="13" name="Content Placeholder 3">
            <a:extLst>
              <a:ext uri="{FF2B5EF4-FFF2-40B4-BE49-F238E27FC236}">
                <a16:creationId xmlns:a16="http://schemas.microsoft.com/office/drawing/2014/main" id="{081C132E-CA8C-4EC6-B28C-92F275095BDD}"/>
              </a:ext>
            </a:extLst>
          </p:cNvPr>
          <p:cNvSpPr>
            <a:spLocks noGrp="1"/>
          </p:cNvSpPr>
          <p:nvPr>
            <p:ph idx="1"/>
          </p:nvPr>
        </p:nvSpPr>
        <p:spPr>
          <a:xfrm>
            <a:off x="2220686" y="1825625"/>
            <a:ext cx="9133114" cy="4351338"/>
          </a:xfrm>
        </p:spPr>
        <p:txBody>
          <a:bodyPr>
            <a:normAutofit/>
          </a:bodyPr>
          <a:lstStyle/>
          <a:p>
            <a:r>
              <a:rPr lang="en-US" dirty="0"/>
              <a:t>Project Overview</a:t>
            </a:r>
          </a:p>
          <a:p>
            <a:r>
              <a:rPr lang="en-US" dirty="0"/>
              <a:t>Rethinking Design</a:t>
            </a:r>
          </a:p>
          <a:p>
            <a:r>
              <a:rPr lang="en-US" dirty="0"/>
              <a:t>Library Opportunities and Concerns</a:t>
            </a:r>
          </a:p>
          <a:p>
            <a:r>
              <a:rPr lang="en-US" dirty="0"/>
              <a:t>Design Goals, Values &amp; Strengths</a:t>
            </a:r>
          </a:p>
          <a:p>
            <a:r>
              <a:rPr lang="en-US" dirty="0"/>
              <a:t>Applying strategies to all project scales</a:t>
            </a:r>
          </a:p>
          <a:p>
            <a:endParaRPr lang="en-US" dirty="0"/>
          </a:p>
        </p:txBody>
      </p:sp>
      <p:pic>
        <p:nvPicPr>
          <p:cNvPr id="5" name="Graphic 4">
            <a:extLst>
              <a:ext uri="{FF2B5EF4-FFF2-40B4-BE49-F238E27FC236}">
                <a16:creationId xmlns:a16="http://schemas.microsoft.com/office/drawing/2014/main" id="{809D4BA0-32CD-4CA1-9227-643CF4AC12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8687" y="1482629"/>
            <a:ext cx="914400" cy="710668"/>
          </a:xfrm>
          <a:prstGeom prst="rect">
            <a:avLst/>
          </a:prstGeom>
        </p:spPr>
      </p:pic>
    </p:spTree>
    <p:extLst>
      <p:ext uri="{BB962C8B-B14F-4D97-AF65-F5344CB8AC3E}">
        <p14:creationId xmlns:p14="http://schemas.microsoft.com/office/powerpoint/2010/main" val="11428463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6FDE9C3-93B1-4869-BF31-8CD12FB9E3C8}"/>
              </a:ext>
            </a:extLst>
          </p:cNvPr>
          <p:cNvSpPr>
            <a:spLocks noGrp="1"/>
          </p:cNvSpPr>
          <p:nvPr>
            <p:ph type="title"/>
          </p:nvPr>
        </p:nvSpPr>
        <p:spPr>
          <a:xfrm>
            <a:off x="758952" y="2724912"/>
            <a:ext cx="8366760" cy="1847088"/>
          </a:xfrm>
        </p:spPr>
        <p:txBody>
          <a:bodyPr anchor="t">
            <a:normAutofit/>
          </a:bodyPr>
          <a:lstStyle/>
          <a:p>
            <a:r>
              <a:rPr lang="en-US" i="0" dirty="0"/>
              <a:t>FLEXIBLE </a:t>
            </a:r>
            <a:r>
              <a:rPr lang="en-US" dirty="0"/>
              <a:t>AND</a:t>
            </a:r>
            <a:r>
              <a:rPr lang="en-US" i="0" dirty="0"/>
              <a:t> ADAPTABLE</a:t>
            </a:r>
          </a:p>
        </p:txBody>
      </p:sp>
    </p:spTree>
    <p:extLst>
      <p:ext uri="{BB962C8B-B14F-4D97-AF65-F5344CB8AC3E}">
        <p14:creationId xmlns:p14="http://schemas.microsoft.com/office/powerpoint/2010/main" val="42901632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6FDE9C3-93B1-4869-BF31-8CD12FB9E3C8}"/>
              </a:ext>
            </a:extLst>
          </p:cNvPr>
          <p:cNvSpPr>
            <a:spLocks noGrp="1"/>
          </p:cNvSpPr>
          <p:nvPr>
            <p:ph type="title"/>
          </p:nvPr>
        </p:nvSpPr>
        <p:spPr>
          <a:xfrm>
            <a:off x="758952" y="2724912"/>
            <a:ext cx="8366760" cy="1847088"/>
          </a:xfrm>
        </p:spPr>
        <p:txBody>
          <a:bodyPr/>
          <a:lstStyle/>
          <a:p>
            <a:r>
              <a:rPr lang="en-US" dirty="0"/>
              <a:t>OPPORTUNITY CONCERNS</a:t>
            </a:r>
          </a:p>
        </p:txBody>
      </p:sp>
    </p:spTree>
    <p:extLst>
      <p:ext uri="{BB962C8B-B14F-4D97-AF65-F5344CB8AC3E}">
        <p14:creationId xmlns:p14="http://schemas.microsoft.com/office/powerpoint/2010/main" val="2343545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3CEDED3-A2A9-4AD8-95A4-FD8C492F0733}"/>
              </a:ext>
            </a:extLst>
          </p:cNvPr>
          <p:cNvSpPr>
            <a:spLocks noGrp="1"/>
          </p:cNvSpPr>
          <p:nvPr>
            <p:ph type="title"/>
          </p:nvPr>
        </p:nvSpPr>
        <p:spPr>
          <a:xfrm>
            <a:off x="2221992" y="365125"/>
            <a:ext cx="8581580" cy="1325563"/>
          </a:xfrm>
        </p:spPr>
        <p:txBody>
          <a:bodyPr anchor="ctr">
            <a:normAutofit/>
          </a:bodyPr>
          <a:lstStyle/>
          <a:p>
            <a:r>
              <a:rPr lang="en-US" dirty="0"/>
              <a:t>WHAT WE HEARD</a:t>
            </a:r>
          </a:p>
        </p:txBody>
      </p:sp>
      <p:sp>
        <p:nvSpPr>
          <p:cNvPr id="14" name="Text Placeholder 2">
            <a:extLst>
              <a:ext uri="{FF2B5EF4-FFF2-40B4-BE49-F238E27FC236}">
                <a16:creationId xmlns:a16="http://schemas.microsoft.com/office/drawing/2014/main" id="{B72354B3-E491-474F-8997-C2E4BE1547C1}"/>
              </a:ext>
            </a:extLst>
          </p:cNvPr>
          <p:cNvSpPr>
            <a:spLocks noGrp="1"/>
          </p:cNvSpPr>
          <p:nvPr>
            <p:ph type="body" idx="1"/>
          </p:nvPr>
        </p:nvSpPr>
        <p:spPr>
          <a:xfrm>
            <a:off x="2221992" y="1278732"/>
            <a:ext cx="6236208" cy="823912"/>
          </a:xfrm>
        </p:spPr>
        <p:txBody>
          <a:bodyPr/>
          <a:lstStyle/>
          <a:p>
            <a:r>
              <a:rPr lang="en-US" dirty="0"/>
              <a:t>COMMUNITY LISTENING SESSIONS</a:t>
            </a:r>
          </a:p>
        </p:txBody>
      </p:sp>
      <p:sp>
        <p:nvSpPr>
          <p:cNvPr id="16" name="Content Placeholder 3">
            <a:extLst>
              <a:ext uri="{FF2B5EF4-FFF2-40B4-BE49-F238E27FC236}">
                <a16:creationId xmlns:a16="http://schemas.microsoft.com/office/drawing/2014/main" id="{965CA4B7-EBFC-40EF-AB25-5DBEB266C0D3}"/>
              </a:ext>
            </a:extLst>
          </p:cNvPr>
          <p:cNvSpPr>
            <a:spLocks noGrp="1"/>
          </p:cNvSpPr>
          <p:nvPr>
            <p:ph sz="half" idx="2"/>
          </p:nvPr>
        </p:nvSpPr>
        <p:spPr>
          <a:xfrm>
            <a:off x="2221992" y="2271978"/>
            <a:ext cx="9133396" cy="3684588"/>
          </a:xfrm>
        </p:spPr>
        <p:txBody>
          <a:bodyPr>
            <a:normAutofit lnSpcReduction="10000"/>
          </a:bodyPr>
          <a:lstStyle/>
          <a:p>
            <a:r>
              <a:rPr lang="en-US" dirty="0"/>
              <a:t>Develop dynamic, </a:t>
            </a:r>
            <a:r>
              <a:rPr lang="en-US" sz="2800" b="0" i="0" u="none" strike="noStrike" dirty="0">
                <a:effectLst/>
                <a:latin typeface="+mn-lt"/>
              </a:rPr>
              <a:t>engaging, and inclusive spaces for youth services.</a:t>
            </a:r>
          </a:p>
          <a:p>
            <a:r>
              <a:rPr lang="en-US" sz="2800" b="0" i="0" u="none" strike="noStrike" dirty="0">
                <a:effectLst/>
                <a:latin typeface="+mn-lt"/>
              </a:rPr>
              <a:t>Delineate space by activity with particular focus on increasing access to technology and social spaces for community.</a:t>
            </a:r>
            <a:endParaRPr lang="en-US" dirty="0"/>
          </a:p>
          <a:p>
            <a:r>
              <a:rPr lang="en-US" sz="2800" b="0" i="0" u="none" strike="noStrike" dirty="0">
                <a:effectLst/>
                <a:latin typeface="+mn-lt"/>
              </a:rPr>
              <a:t>Branch design should reflect the diversity of community’s culture and ages.</a:t>
            </a:r>
          </a:p>
          <a:p>
            <a:r>
              <a:rPr lang="en-US" sz="2800" b="0" i="0" u="none" strike="noStrike" dirty="0">
                <a:effectLst/>
                <a:latin typeface="+mn-lt"/>
              </a:rPr>
              <a:t>Consider offering Sunday hours to offer more inclusive service.</a:t>
            </a:r>
            <a:endParaRPr lang="en-US" dirty="0"/>
          </a:p>
        </p:txBody>
      </p:sp>
      <p:pic>
        <p:nvPicPr>
          <p:cNvPr id="6" name="Graphic 5">
            <a:extLst>
              <a:ext uri="{FF2B5EF4-FFF2-40B4-BE49-F238E27FC236}">
                <a16:creationId xmlns:a16="http://schemas.microsoft.com/office/drawing/2014/main" id="{8C056996-AB4A-4403-BE7C-B6210E270B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8687" y="1482629"/>
            <a:ext cx="914400" cy="710668"/>
          </a:xfrm>
          <a:prstGeom prst="rect">
            <a:avLst/>
          </a:prstGeom>
        </p:spPr>
      </p:pic>
    </p:spTree>
    <p:extLst>
      <p:ext uri="{BB962C8B-B14F-4D97-AF65-F5344CB8AC3E}">
        <p14:creationId xmlns:p14="http://schemas.microsoft.com/office/powerpoint/2010/main" val="6508109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3CEDED3-A2A9-4AD8-95A4-FD8C492F0733}"/>
              </a:ext>
            </a:extLst>
          </p:cNvPr>
          <p:cNvSpPr>
            <a:spLocks noGrp="1"/>
          </p:cNvSpPr>
          <p:nvPr>
            <p:ph type="title"/>
          </p:nvPr>
        </p:nvSpPr>
        <p:spPr>
          <a:xfrm>
            <a:off x="2221992" y="365125"/>
            <a:ext cx="8584474" cy="1325563"/>
          </a:xfrm>
        </p:spPr>
        <p:txBody>
          <a:bodyPr anchor="ctr">
            <a:normAutofit/>
          </a:bodyPr>
          <a:lstStyle/>
          <a:p>
            <a:r>
              <a:rPr lang="en-US" dirty="0"/>
              <a:t>WHAT WE WANTED</a:t>
            </a:r>
          </a:p>
        </p:txBody>
      </p:sp>
      <p:sp>
        <p:nvSpPr>
          <p:cNvPr id="16" name="Content Placeholder 3">
            <a:extLst>
              <a:ext uri="{FF2B5EF4-FFF2-40B4-BE49-F238E27FC236}">
                <a16:creationId xmlns:a16="http://schemas.microsoft.com/office/drawing/2014/main" id="{965CA4B7-EBFC-40EF-AB25-5DBEB266C0D3}"/>
              </a:ext>
            </a:extLst>
          </p:cNvPr>
          <p:cNvSpPr>
            <a:spLocks noGrp="1"/>
          </p:cNvSpPr>
          <p:nvPr>
            <p:ph sz="half" idx="1"/>
          </p:nvPr>
        </p:nvSpPr>
        <p:spPr>
          <a:xfrm>
            <a:off x="2221992" y="1825625"/>
            <a:ext cx="9131808" cy="4351338"/>
          </a:xfrm>
        </p:spPr>
        <p:txBody>
          <a:bodyPr>
            <a:normAutofit/>
          </a:bodyPr>
          <a:lstStyle/>
          <a:p>
            <a:r>
              <a:rPr lang="en-US" sz="2200" dirty="0">
                <a:latin typeface="+mn-lt"/>
              </a:rPr>
              <a:t>Mix of seeing people </a:t>
            </a:r>
            <a:r>
              <a:rPr lang="en-US" sz="2200" i="1" dirty="0">
                <a:latin typeface="+mn-lt"/>
              </a:rPr>
              <a:t>and</a:t>
            </a:r>
            <a:r>
              <a:rPr lang="en-US" sz="2200" dirty="0">
                <a:latin typeface="+mn-lt"/>
              </a:rPr>
              <a:t> collection within any point in the library</a:t>
            </a:r>
            <a:br>
              <a:rPr lang="en-US" sz="2200" dirty="0">
                <a:latin typeface="+mn-lt"/>
              </a:rPr>
            </a:br>
            <a:r>
              <a:rPr lang="en-US" sz="2200" b="1" dirty="0">
                <a:latin typeface="+mn-lt"/>
              </a:rPr>
              <a:t>This is a Library</a:t>
            </a:r>
            <a:r>
              <a:rPr lang="en-US" sz="2200" dirty="0">
                <a:latin typeface="+mn-lt"/>
              </a:rPr>
              <a:t>; not a warehouse for books or a community center</a:t>
            </a:r>
            <a:r>
              <a:rPr lang="en-US" sz="2200" b="0" i="0" u="none" strike="noStrike" dirty="0">
                <a:effectLst/>
              </a:rPr>
              <a:t>.</a:t>
            </a:r>
            <a:br>
              <a:rPr lang="en-US" sz="2200" b="0" i="0" u="none" strike="noStrike" dirty="0">
                <a:effectLst/>
              </a:rPr>
            </a:br>
            <a:endParaRPr lang="en-US" sz="2200" b="0" i="0" u="none" strike="noStrike" dirty="0">
              <a:effectLst/>
            </a:endParaRPr>
          </a:p>
          <a:p>
            <a:r>
              <a:rPr lang="en-US" sz="2200" b="0" i="0" u="none" strike="noStrike" dirty="0">
                <a:effectLst/>
                <a:latin typeface="+mn-lt"/>
              </a:rPr>
              <a:t>Feels organic without being chaotic </a:t>
            </a:r>
            <a:br>
              <a:rPr lang="en-US" sz="2200" b="0" i="0" u="none" strike="noStrike" dirty="0">
                <a:effectLst/>
                <a:latin typeface="+mn-lt"/>
              </a:rPr>
            </a:br>
            <a:endParaRPr lang="en-US" sz="2200" b="0" i="0" u="none" strike="noStrike" dirty="0">
              <a:effectLst/>
              <a:latin typeface="+mn-lt"/>
            </a:endParaRPr>
          </a:p>
          <a:p>
            <a:r>
              <a:rPr lang="en-US" sz="2200" dirty="0"/>
              <a:t>Sense of prospect and refuge.</a:t>
            </a:r>
            <a:br>
              <a:rPr lang="en-US" sz="2200" dirty="0"/>
            </a:br>
            <a:endParaRPr lang="en-US" sz="2200" b="0" i="0" u="none" strike="noStrike" dirty="0">
              <a:effectLst/>
            </a:endParaRPr>
          </a:p>
          <a:p>
            <a:r>
              <a:rPr lang="en-US" sz="2200" b="0" i="0" u="none" strike="noStrike" dirty="0">
                <a:effectLst/>
                <a:latin typeface="+mn-lt"/>
              </a:rPr>
              <a:t>Toilet rooms:  accessible and safe, for customers </a:t>
            </a:r>
            <a:r>
              <a:rPr lang="en-US" sz="2200" b="0" i="1" u="none" strike="noStrike" dirty="0">
                <a:effectLst/>
                <a:latin typeface="+mn-lt"/>
              </a:rPr>
              <a:t>and</a:t>
            </a:r>
            <a:r>
              <a:rPr lang="en-US" sz="2200" b="0" i="0" u="none" strike="noStrike" dirty="0">
                <a:effectLst/>
                <a:latin typeface="+mn-lt"/>
              </a:rPr>
              <a:t> staff</a:t>
            </a:r>
            <a:endParaRPr lang="en-US" sz="2200" dirty="0"/>
          </a:p>
        </p:txBody>
      </p:sp>
      <p:pic>
        <p:nvPicPr>
          <p:cNvPr id="5" name="Graphic 4">
            <a:extLst>
              <a:ext uri="{FF2B5EF4-FFF2-40B4-BE49-F238E27FC236}">
                <a16:creationId xmlns:a16="http://schemas.microsoft.com/office/drawing/2014/main" id="{EB2DE637-38AD-4C6A-99FC-660585020B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8687" y="1482629"/>
            <a:ext cx="914400" cy="710668"/>
          </a:xfrm>
          <a:prstGeom prst="rect">
            <a:avLst/>
          </a:prstGeom>
        </p:spPr>
      </p:pic>
    </p:spTree>
    <p:extLst>
      <p:ext uri="{BB962C8B-B14F-4D97-AF65-F5344CB8AC3E}">
        <p14:creationId xmlns:p14="http://schemas.microsoft.com/office/powerpoint/2010/main" val="23676822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6FDE9C3-93B1-4869-BF31-8CD12FB9E3C8}"/>
              </a:ext>
            </a:extLst>
          </p:cNvPr>
          <p:cNvSpPr>
            <a:spLocks noGrp="1"/>
          </p:cNvSpPr>
          <p:nvPr>
            <p:ph type="title"/>
          </p:nvPr>
        </p:nvSpPr>
        <p:spPr>
          <a:xfrm>
            <a:off x="758952" y="2724912"/>
            <a:ext cx="8366760" cy="1847088"/>
          </a:xfrm>
        </p:spPr>
        <p:txBody>
          <a:bodyPr/>
          <a:lstStyle/>
          <a:p>
            <a:r>
              <a:rPr lang="en-US" dirty="0"/>
              <a:t>DESIGN GOALS AND VALUES</a:t>
            </a:r>
          </a:p>
        </p:txBody>
      </p:sp>
    </p:spTree>
    <p:extLst>
      <p:ext uri="{BB962C8B-B14F-4D97-AF65-F5344CB8AC3E}">
        <p14:creationId xmlns:p14="http://schemas.microsoft.com/office/powerpoint/2010/main" val="4185416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14AEF-D0E5-4C80-B05D-41E12ABE89A7}"/>
              </a:ext>
            </a:extLst>
          </p:cNvPr>
          <p:cNvSpPr>
            <a:spLocks noGrp="1"/>
          </p:cNvSpPr>
          <p:nvPr>
            <p:ph type="title"/>
          </p:nvPr>
        </p:nvSpPr>
        <p:spPr>
          <a:xfrm>
            <a:off x="2220686" y="365125"/>
            <a:ext cx="9133114" cy="1325563"/>
          </a:xfrm>
        </p:spPr>
        <p:txBody>
          <a:bodyPr anchor="ctr">
            <a:normAutofit/>
          </a:bodyPr>
          <a:lstStyle/>
          <a:p>
            <a:r>
              <a:rPr lang="en-US" dirty="0"/>
              <a:t>Sustainability</a:t>
            </a:r>
          </a:p>
        </p:txBody>
      </p:sp>
      <p:sp>
        <p:nvSpPr>
          <p:cNvPr id="4" name="Content Placeholder 3">
            <a:extLst>
              <a:ext uri="{FF2B5EF4-FFF2-40B4-BE49-F238E27FC236}">
                <a16:creationId xmlns:a16="http://schemas.microsoft.com/office/drawing/2014/main" id="{36344860-6E79-4EDC-8140-3148C434600F}"/>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0D2C5BAF-7C84-4301-95F6-112395F75200}"/>
              </a:ext>
            </a:extLst>
          </p:cNvPr>
          <p:cNvPicPr>
            <a:picLocks noChangeAspect="1"/>
          </p:cNvPicPr>
          <p:nvPr/>
        </p:nvPicPr>
        <p:blipFill rotWithShape="1">
          <a:blip r:embed="rId3"/>
          <a:srcRect l="6250" r="4375" b="3428"/>
          <a:stretch/>
        </p:blipFill>
        <p:spPr>
          <a:xfrm>
            <a:off x="5433" y="1484341"/>
            <a:ext cx="12186567" cy="4691033"/>
          </a:xfrm>
          <a:prstGeom prst="rect">
            <a:avLst/>
          </a:prstGeom>
        </p:spPr>
      </p:pic>
      <p:pic>
        <p:nvPicPr>
          <p:cNvPr id="7" name="Graphic 6">
            <a:extLst>
              <a:ext uri="{FF2B5EF4-FFF2-40B4-BE49-F238E27FC236}">
                <a16:creationId xmlns:a16="http://schemas.microsoft.com/office/drawing/2014/main" id="{64B75AFB-3FAC-4E64-87C0-2340A38BB82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8687" y="1482629"/>
            <a:ext cx="914400" cy="710668"/>
          </a:xfrm>
          <a:prstGeom prst="rect">
            <a:avLst/>
          </a:prstGeom>
        </p:spPr>
      </p:pic>
      <p:sp>
        <p:nvSpPr>
          <p:cNvPr id="8" name="Text Placeholder 3">
            <a:extLst>
              <a:ext uri="{FF2B5EF4-FFF2-40B4-BE49-F238E27FC236}">
                <a16:creationId xmlns:a16="http://schemas.microsoft.com/office/drawing/2014/main" id="{00352280-CFEB-4CCB-90E0-09BE222CC805}"/>
              </a:ext>
            </a:extLst>
          </p:cNvPr>
          <p:cNvSpPr txBox="1">
            <a:spLocks/>
          </p:cNvSpPr>
          <p:nvPr/>
        </p:nvSpPr>
        <p:spPr>
          <a:xfrm>
            <a:off x="6208160" y="363536"/>
            <a:ext cx="5729199" cy="8556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n-US" sz="2000" u="sng" dirty="0">
                <a:solidFill>
                  <a:srgbClr val="0070C0"/>
                </a:solidFill>
                <a:effectLst/>
                <a:latin typeface="Calibri" panose="020F0502020204030204" pitchFamily="34" charset="0"/>
                <a:ea typeface="Calibri" panose="020F0502020204030204" pitchFamily="34" charset="0"/>
                <a:hlinkClick r:id="rId6">
                  <a:extLst>
                    <a:ext uri="{A12FA001-AC4F-418D-AE19-62706E023703}">
                      <ahyp:hlinkClr xmlns:ahyp="http://schemas.microsoft.com/office/drawing/2018/hyperlinkcolor" val="tx"/>
                    </a:ext>
                  </a:extLst>
                </a:hlinkClick>
              </a:rPr>
              <a:t>https://libguides.ala.org/SustainableLibraries/Green</a:t>
            </a:r>
            <a:endParaRPr lang="en-US" sz="2000" u="sng" dirty="0">
              <a:solidFill>
                <a:srgbClr val="0070C0"/>
              </a:solidFill>
              <a:effectLst/>
              <a:latin typeface="Calibri" panose="020F0502020204030204" pitchFamily="34" charset="0"/>
              <a:ea typeface="Calibri" panose="020F0502020204030204" pitchFamily="34" charset="0"/>
            </a:endParaRPr>
          </a:p>
          <a:p>
            <a:pPr marL="0" indent="0" fontAlgn="auto">
              <a:spcAft>
                <a:spcPts val="0"/>
              </a:spcAft>
              <a:buNone/>
            </a:pPr>
            <a:r>
              <a:rPr lang="en-US" sz="2000" u="sng" dirty="0">
                <a:solidFill>
                  <a:srgbClr val="0070C0"/>
                </a:solidFill>
                <a:latin typeface="Calibri" panose="020F0502020204030204" pitchFamily="34" charset="0"/>
              </a:rPr>
              <a:t>https://sustainablelibrariesinitiative.org/   </a:t>
            </a:r>
          </a:p>
        </p:txBody>
      </p:sp>
    </p:spTree>
    <p:extLst>
      <p:ext uri="{BB962C8B-B14F-4D97-AF65-F5344CB8AC3E}">
        <p14:creationId xmlns:p14="http://schemas.microsoft.com/office/powerpoint/2010/main" val="8729950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14AEF-D0E5-4C80-B05D-41E12ABE89A7}"/>
              </a:ext>
            </a:extLst>
          </p:cNvPr>
          <p:cNvSpPr>
            <a:spLocks noGrp="1"/>
          </p:cNvSpPr>
          <p:nvPr>
            <p:ph type="title"/>
          </p:nvPr>
        </p:nvSpPr>
        <p:spPr>
          <a:xfrm>
            <a:off x="2220686" y="365125"/>
            <a:ext cx="9133114" cy="1325563"/>
          </a:xfrm>
        </p:spPr>
        <p:txBody>
          <a:bodyPr anchor="ctr">
            <a:normAutofit/>
          </a:bodyPr>
          <a:lstStyle/>
          <a:p>
            <a:r>
              <a:rPr lang="en-US" dirty="0"/>
              <a:t>Adaptive Reuse</a:t>
            </a:r>
          </a:p>
        </p:txBody>
      </p:sp>
      <p:pic>
        <p:nvPicPr>
          <p:cNvPr id="5" name="Picture 4">
            <a:extLst>
              <a:ext uri="{FF2B5EF4-FFF2-40B4-BE49-F238E27FC236}">
                <a16:creationId xmlns:a16="http://schemas.microsoft.com/office/drawing/2014/main" id="{77F9DD70-FFDB-43D0-A606-18956477AFB0}"/>
              </a:ext>
            </a:extLst>
          </p:cNvPr>
          <p:cNvPicPr>
            <a:picLocks noChangeAspect="1"/>
          </p:cNvPicPr>
          <p:nvPr/>
        </p:nvPicPr>
        <p:blipFill>
          <a:blip r:embed="rId3"/>
          <a:stretch>
            <a:fillRect/>
          </a:stretch>
        </p:blipFill>
        <p:spPr>
          <a:xfrm>
            <a:off x="25400" y="2430667"/>
            <a:ext cx="3967430" cy="2903333"/>
          </a:xfrm>
          <a:prstGeom prst="rect">
            <a:avLst/>
          </a:prstGeom>
        </p:spPr>
      </p:pic>
      <p:pic>
        <p:nvPicPr>
          <p:cNvPr id="8" name="Picture 7">
            <a:extLst>
              <a:ext uri="{FF2B5EF4-FFF2-40B4-BE49-F238E27FC236}">
                <a16:creationId xmlns:a16="http://schemas.microsoft.com/office/drawing/2014/main" id="{866C44EB-88C7-450D-A7D1-6D51C394E7CC}"/>
              </a:ext>
            </a:extLst>
          </p:cNvPr>
          <p:cNvPicPr>
            <a:picLocks noChangeAspect="1"/>
          </p:cNvPicPr>
          <p:nvPr/>
        </p:nvPicPr>
        <p:blipFill>
          <a:blip r:embed="rId4"/>
          <a:stretch>
            <a:fillRect/>
          </a:stretch>
        </p:blipFill>
        <p:spPr>
          <a:xfrm>
            <a:off x="3992830" y="2193297"/>
            <a:ext cx="8062269" cy="3345524"/>
          </a:xfrm>
          <a:prstGeom prst="rect">
            <a:avLst/>
          </a:prstGeom>
        </p:spPr>
      </p:pic>
      <p:pic>
        <p:nvPicPr>
          <p:cNvPr id="7" name="Graphic 6">
            <a:extLst>
              <a:ext uri="{FF2B5EF4-FFF2-40B4-BE49-F238E27FC236}">
                <a16:creationId xmlns:a16="http://schemas.microsoft.com/office/drawing/2014/main" id="{CE16C1DF-E77B-4C47-A87A-D249494DE33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8687" y="1482629"/>
            <a:ext cx="914400" cy="710668"/>
          </a:xfrm>
          <a:prstGeom prst="rect">
            <a:avLst/>
          </a:prstGeom>
        </p:spPr>
      </p:pic>
    </p:spTree>
    <p:extLst>
      <p:ext uri="{BB962C8B-B14F-4D97-AF65-F5344CB8AC3E}">
        <p14:creationId xmlns:p14="http://schemas.microsoft.com/office/powerpoint/2010/main" val="40450417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DDF36-7C36-4EA8-9539-E1D44A4D638B}"/>
              </a:ext>
            </a:extLst>
          </p:cNvPr>
          <p:cNvSpPr>
            <a:spLocks noGrp="1"/>
          </p:cNvSpPr>
          <p:nvPr>
            <p:ph type="title"/>
          </p:nvPr>
        </p:nvSpPr>
        <p:spPr/>
        <p:txBody>
          <a:bodyPr/>
          <a:lstStyle/>
          <a:p>
            <a:r>
              <a:rPr lang="en-US" dirty="0"/>
              <a:t>Adaptive Reuse</a:t>
            </a:r>
          </a:p>
        </p:txBody>
      </p:sp>
      <p:pic>
        <p:nvPicPr>
          <p:cNvPr id="8" name="Content Placeholder 4">
            <a:extLst>
              <a:ext uri="{FF2B5EF4-FFF2-40B4-BE49-F238E27FC236}">
                <a16:creationId xmlns:a16="http://schemas.microsoft.com/office/drawing/2014/main" id="{86413E4B-C8AD-406A-9A5B-02A59D03A9C9}"/>
              </a:ext>
            </a:extLst>
          </p:cNvPr>
          <p:cNvPicPr>
            <a:picLocks noChangeAspect="1"/>
          </p:cNvPicPr>
          <p:nvPr/>
        </p:nvPicPr>
        <p:blipFill rotWithShape="1">
          <a:blip r:embed="rId3">
            <a:extLst>
              <a:ext uri="{28A0092B-C50C-407E-A947-70E740481C1C}">
                <a14:useLocalDpi xmlns:a14="http://schemas.microsoft.com/office/drawing/2010/main" val="0"/>
              </a:ext>
            </a:extLst>
          </a:blip>
          <a:srcRect t="21119" b="3882"/>
          <a:stretch/>
        </p:blipFill>
        <p:spPr>
          <a:xfrm rot="10800000">
            <a:off x="228600" y="3190078"/>
            <a:ext cx="4419600" cy="2486025"/>
          </a:xfrm>
          <a:prstGeom prst="rect">
            <a:avLst/>
          </a:prstGeom>
          <a:noFill/>
        </p:spPr>
      </p:pic>
      <p:pic>
        <p:nvPicPr>
          <p:cNvPr id="9" name="Content Placeholder 4">
            <a:extLst>
              <a:ext uri="{FF2B5EF4-FFF2-40B4-BE49-F238E27FC236}">
                <a16:creationId xmlns:a16="http://schemas.microsoft.com/office/drawing/2014/main" id="{273B8F85-4BF1-41FC-A22B-2B8CA4511528}"/>
              </a:ext>
            </a:extLst>
          </p:cNvPr>
          <p:cNvPicPr>
            <a:picLocks noChangeAspect="1"/>
          </p:cNvPicPr>
          <p:nvPr/>
        </p:nvPicPr>
        <p:blipFill rotWithShape="1">
          <a:blip r:embed="rId4">
            <a:extLst>
              <a:ext uri="{28A0092B-C50C-407E-A947-70E740481C1C}">
                <a14:useLocalDpi xmlns:a14="http://schemas.microsoft.com/office/drawing/2010/main" val="0"/>
              </a:ext>
            </a:extLst>
          </a:blip>
          <a:srcRect t="8578" b="16422"/>
          <a:stretch/>
        </p:blipFill>
        <p:spPr>
          <a:xfrm rot="10800000">
            <a:off x="4793553" y="1600200"/>
            <a:ext cx="7246047" cy="4075903"/>
          </a:xfrm>
          <a:prstGeom prst="rect">
            <a:avLst/>
          </a:prstGeom>
          <a:noFill/>
        </p:spPr>
      </p:pic>
      <p:pic>
        <p:nvPicPr>
          <p:cNvPr id="7" name="Graphic 6">
            <a:extLst>
              <a:ext uri="{FF2B5EF4-FFF2-40B4-BE49-F238E27FC236}">
                <a16:creationId xmlns:a16="http://schemas.microsoft.com/office/drawing/2014/main" id="{425FFD3E-84E6-4062-B908-B1B79BA06E9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8687" y="1482629"/>
            <a:ext cx="914400" cy="710668"/>
          </a:xfrm>
          <a:prstGeom prst="rect">
            <a:avLst/>
          </a:prstGeom>
        </p:spPr>
      </p:pic>
    </p:spTree>
    <p:extLst>
      <p:ext uri="{BB962C8B-B14F-4D97-AF65-F5344CB8AC3E}">
        <p14:creationId xmlns:p14="http://schemas.microsoft.com/office/powerpoint/2010/main" val="5652895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2EBD6D-5BBD-4FC3-A0B6-D0128F9334C6}"/>
              </a:ext>
            </a:extLst>
          </p:cNvPr>
          <p:cNvSpPr>
            <a:spLocks noGrp="1"/>
          </p:cNvSpPr>
          <p:nvPr>
            <p:ph type="title"/>
          </p:nvPr>
        </p:nvSpPr>
        <p:spPr/>
        <p:txBody>
          <a:bodyPr/>
          <a:lstStyle/>
          <a:p>
            <a:r>
              <a:rPr lang="en-US" dirty="0"/>
              <a:t>Vision</a:t>
            </a:r>
          </a:p>
        </p:txBody>
      </p:sp>
      <p:sp>
        <p:nvSpPr>
          <p:cNvPr id="5" name="TextBox 4">
            <a:extLst>
              <a:ext uri="{FF2B5EF4-FFF2-40B4-BE49-F238E27FC236}">
                <a16:creationId xmlns:a16="http://schemas.microsoft.com/office/drawing/2014/main" id="{D91AB937-308E-4742-9E33-6E67B9C88153}"/>
              </a:ext>
            </a:extLst>
          </p:cNvPr>
          <p:cNvSpPr txBox="1"/>
          <p:nvPr/>
        </p:nvSpPr>
        <p:spPr>
          <a:xfrm>
            <a:off x="2220686" y="1283402"/>
            <a:ext cx="9285515" cy="19082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C2340"/>
                </a:solidFill>
                <a:effectLst/>
                <a:uLnTx/>
                <a:uFillTx/>
                <a:latin typeface="Arial"/>
                <a:ea typeface="+mn-ea"/>
                <a:cs typeface="+mn-cs"/>
              </a:rPr>
              <a:t>The new home for the Deer Park Next Generation Library will provide a place that welcomes, supports and inspires the community, sustaining the mission to connect people with the world of ideas an information. It will be a place that encourages the community to gather, connecting with each other and with essential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C2340"/>
              </a:solidFill>
              <a:effectLst/>
              <a:uLnTx/>
              <a:uFillTx/>
              <a:latin typeface="Arial"/>
              <a:ea typeface="+mn-ea"/>
              <a:cs typeface="+mn-cs"/>
            </a:endParaRPr>
          </a:p>
        </p:txBody>
      </p:sp>
      <p:sp>
        <p:nvSpPr>
          <p:cNvPr id="6" name="Title 2">
            <a:extLst>
              <a:ext uri="{FF2B5EF4-FFF2-40B4-BE49-F238E27FC236}">
                <a16:creationId xmlns:a16="http://schemas.microsoft.com/office/drawing/2014/main" id="{A88902B4-5E1E-48A9-8756-A822DEE7317C}"/>
              </a:ext>
            </a:extLst>
          </p:cNvPr>
          <p:cNvSpPr txBox="1">
            <a:spLocks/>
          </p:cNvSpPr>
          <p:nvPr/>
        </p:nvSpPr>
        <p:spPr>
          <a:xfrm>
            <a:off x="2220686" y="2829583"/>
            <a:ext cx="9133114" cy="8807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C2340"/>
                </a:solidFill>
                <a:effectLst/>
                <a:uLnTx/>
                <a:uFillTx/>
                <a:latin typeface="Arial"/>
                <a:ea typeface="+mj-ea"/>
                <a:cs typeface="+mj-cs"/>
              </a:rPr>
              <a:t>Objectives</a:t>
            </a:r>
          </a:p>
        </p:txBody>
      </p:sp>
      <p:sp>
        <p:nvSpPr>
          <p:cNvPr id="7" name="TextBox 6">
            <a:extLst>
              <a:ext uri="{FF2B5EF4-FFF2-40B4-BE49-F238E27FC236}">
                <a16:creationId xmlns:a16="http://schemas.microsoft.com/office/drawing/2014/main" id="{B54018A6-45FA-4365-BA69-3011BF12D98C}"/>
              </a:ext>
            </a:extLst>
          </p:cNvPr>
          <p:cNvSpPr txBox="1"/>
          <p:nvPr/>
        </p:nvSpPr>
        <p:spPr>
          <a:xfrm>
            <a:off x="990600" y="3581400"/>
            <a:ext cx="10515601" cy="344709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0C2340"/>
                </a:solidFill>
                <a:effectLst/>
                <a:uLnTx/>
                <a:uFillTx/>
                <a:latin typeface="Arial"/>
                <a:ea typeface="+mn-ea"/>
                <a:cs typeface="+mn-cs"/>
              </a:rPr>
              <a:t>Transform the former TJ MAXX to become an accessible, inviting and vibrant information and community hub.</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0C2340"/>
                </a:solidFill>
                <a:effectLst/>
                <a:uLnTx/>
                <a:uFillTx/>
                <a:latin typeface="Arial"/>
                <a:ea typeface="+mn-ea"/>
                <a:cs typeface="+mn-cs"/>
              </a:rPr>
              <a:t>Flexible design that adapts to meet the needs of the community and anticipates future service, programs and technologies.</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0C2340"/>
                </a:solidFill>
                <a:effectLst/>
                <a:uLnTx/>
                <a:uFillTx/>
                <a:latin typeface="Arial"/>
                <a:ea typeface="+mn-ea"/>
                <a:cs typeface="+mn-cs"/>
              </a:rPr>
              <a:t>Invest in the most immediate community while also attracting people from the larger, more diverse North East zone where a full range of services are provided from traditional to emerging.</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0C2340"/>
                </a:solidFill>
                <a:effectLst/>
                <a:uLnTx/>
                <a:uFillTx/>
                <a:latin typeface="Arial"/>
                <a:ea typeface="+mn-ea"/>
                <a:cs typeface="+mn-cs"/>
              </a:rPr>
              <a:t>Engage a broad customer community, from toddlers to older adults, with spaces that range from collaborative areas and large program rooms to spaces for exploration and quiet focus.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C2340"/>
              </a:solidFill>
              <a:effectLst/>
              <a:uLnTx/>
              <a:uFillTx/>
              <a:latin typeface="Arial"/>
              <a:ea typeface="+mn-ea"/>
              <a:cs typeface="+mn-cs"/>
            </a:endParaRPr>
          </a:p>
        </p:txBody>
      </p:sp>
      <p:pic>
        <p:nvPicPr>
          <p:cNvPr id="8" name="Graphic 7">
            <a:extLst>
              <a:ext uri="{FF2B5EF4-FFF2-40B4-BE49-F238E27FC236}">
                <a16:creationId xmlns:a16="http://schemas.microsoft.com/office/drawing/2014/main" id="{8A3D7449-4E2E-4C12-9281-4A407EB0A3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8687" y="1482629"/>
            <a:ext cx="914400" cy="710668"/>
          </a:xfrm>
          <a:prstGeom prst="rect">
            <a:avLst/>
          </a:prstGeom>
        </p:spPr>
      </p:pic>
    </p:spTree>
    <p:extLst>
      <p:ext uri="{BB962C8B-B14F-4D97-AF65-F5344CB8AC3E}">
        <p14:creationId xmlns:p14="http://schemas.microsoft.com/office/powerpoint/2010/main" val="33830944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2D1D0-A779-4A16-A2B4-C06FE920FE6A}"/>
              </a:ext>
            </a:extLst>
          </p:cNvPr>
          <p:cNvSpPr>
            <a:spLocks noGrp="1"/>
          </p:cNvSpPr>
          <p:nvPr>
            <p:ph type="title"/>
          </p:nvPr>
        </p:nvSpPr>
        <p:spPr/>
        <p:txBody>
          <a:bodyPr>
            <a:noAutofit/>
          </a:bodyPr>
          <a:lstStyle/>
          <a:p>
            <a:r>
              <a:rPr lang="en-US" b="0" u="none" strike="noStrike" dirty="0">
                <a:effectLst/>
              </a:rPr>
              <a:t>“For the curious, social learner, The Public Library is the catalyst for </a:t>
            </a:r>
            <a:r>
              <a:rPr lang="en-US" b="1" u="none" strike="noStrike" dirty="0">
                <a:effectLst/>
              </a:rPr>
              <a:t>‘learning without limits’ </a:t>
            </a:r>
            <a:r>
              <a:rPr lang="en-US" b="0" u="none" strike="noStrike" dirty="0">
                <a:effectLst/>
              </a:rPr>
              <a:t>in the community”</a:t>
            </a:r>
            <a:br>
              <a:rPr lang="en-US" b="0" dirty="0">
                <a:effectLst/>
              </a:rPr>
            </a:br>
            <a:endParaRPr lang="en-US" dirty="0"/>
          </a:p>
        </p:txBody>
      </p:sp>
    </p:spTree>
    <p:extLst>
      <p:ext uri="{BB962C8B-B14F-4D97-AF65-F5344CB8AC3E}">
        <p14:creationId xmlns:p14="http://schemas.microsoft.com/office/powerpoint/2010/main" val="30569493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158C47B-9D82-46FE-B70E-C809081CC6D9}"/>
              </a:ext>
            </a:extLst>
          </p:cNvPr>
          <p:cNvSpPr>
            <a:spLocks noGrp="1"/>
          </p:cNvSpPr>
          <p:nvPr>
            <p:ph type="title"/>
          </p:nvPr>
        </p:nvSpPr>
        <p:spPr>
          <a:xfrm>
            <a:off x="758952" y="2724912"/>
            <a:ext cx="8366760" cy="1847088"/>
          </a:xfrm>
        </p:spPr>
        <p:txBody>
          <a:bodyPr/>
          <a:lstStyle/>
          <a:p>
            <a:r>
              <a:rPr lang="en-US" dirty="0"/>
              <a:t>PROJECT OVERVIEW</a:t>
            </a:r>
          </a:p>
        </p:txBody>
      </p:sp>
    </p:spTree>
    <p:extLst>
      <p:ext uri="{BB962C8B-B14F-4D97-AF65-F5344CB8AC3E}">
        <p14:creationId xmlns:p14="http://schemas.microsoft.com/office/powerpoint/2010/main" val="29293041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iagram&#10;&#10;Description automatically generated">
            <a:extLst>
              <a:ext uri="{FF2B5EF4-FFF2-40B4-BE49-F238E27FC236}">
                <a16:creationId xmlns:a16="http://schemas.microsoft.com/office/drawing/2014/main" id="{314EE213-CBC0-4F16-B85E-BC9E18DF1B4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14658" y="247206"/>
            <a:ext cx="8745170" cy="6363588"/>
          </a:xfrm>
        </p:spPr>
      </p:pic>
      <p:pic>
        <p:nvPicPr>
          <p:cNvPr id="5" name="Graphic 4">
            <a:extLst>
              <a:ext uri="{FF2B5EF4-FFF2-40B4-BE49-F238E27FC236}">
                <a16:creationId xmlns:a16="http://schemas.microsoft.com/office/drawing/2014/main" id="{DD9117BE-31BC-41E2-AA97-47A07E5B868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8687" y="1482629"/>
            <a:ext cx="914400" cy="710668"/>
          </a:xfrm>
          <a:prstGeom prst="rect">
            <a:avLst/>
          </a:prstGeom>
        </p:spPr>
      </p:pic>
    </p:spTree>
    <p:extLst>
      <p:ext uri="{BB962C8B-B14F-4D97-AF65-F5344CB8AC3E}">
        <p14:creationId xmlns:p14="http://schemas.microsoft.com/office/powerpoint/2010/main" val="31862939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DDF36-7C36-4EA8-9539-E1D44A4D638B}"/>
              </a:ext>
            </a:extLst>
          </p:cNvPr>
          <p:cNvSpPr>
            <a:spLocks noGrp="1"/>
          </p:cNvSpPr>
          <p:nvPr>
            <p:ph type="title"/>
          </p:nvPr>
        </p:nvSpPr>
        <p:spPr/>
        <p:txBody>
          <a:bodyPr/>
          <a:lstStyle/>
          <a:p>
            <a:r>
              <a:rPr lang="en-US" dirty="0"/>
              <a:t>PLAN LAYOUT</a:t>
            </a:r>
          </a:p>
        </p:txBody>
      </p:sp>
      <p:pic>
        <p:nvPicPr>
          <p:cNvPr id="5" name="Content Placeholder 4" descr="Diagram, engineering drawing&#10;&#10;Description automatically generated">
            <a:extLst>
              <a:ext uri="{FF2B5EF4-FFF2-40B4-BE49-F238E27FC236}">
                <a16:creationId xmlns:a16="http://schemas.microsoft.com/office/drawing/2014/main" id="{2291DE2C-49E9-4764-9050-41C61B18231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6538" r="10423"/>
          <a:stretch/>
        </p:blipFill>
        <p:spPr>
          <a:xfrm>
            <a:off x="2520042" y="1371600"/>
            <a:ext cx="7662391" cy="5329489"/>
          </a:xfrm>
          <a:ln>
            <a:solidFill>
              <a:schemeClr val="tx1"/>
            </a:solidFill>
          </a:ln>
        </p:spPr>
      </p:pic>
      <p:sp>
        <p:nvSpPr>
          <p:cNvPr id="7" name="Oval 6">
            <a:extLst>
              <a:ext uri="{FF2B5EF4-FFF2-40B4-BE49-F238E27FC236}">
                <a16:creationId xmlns:a16="http://schemas.microsoft.com/office/drawing/2014/main" id="{C646D702-6D17-4DAF-A66D-87B9513BA202}"/>
              </a:ext>
            </a:extLst>
          </p:cNvPr>
          <p:cNvSpPr/>
          <p:nvPr/>
        </p:nvSpPr>
        <p:spPr>
          <a:xfrm rot="1462306">
            <a:off x="6479318" y="2411332"/>
            <a:ext cx="1396235" cy="2897956"/>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C541983-0220-4965-8131-C0F53AB1F5B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8687" y="1482629"/>
            <a:ext cx="914400" cy="710668"/>
          </a:xfrm>
          <a:prstGeom prst="rect">
            <a:avLst/>
          </a:prstGeom>
        </p:spPr>
      </p:pic>
    </p:spTree>
    <p:extLst>
      <p:ext uri="{BB962C8B-B14F-4D97-AF65-F5344CB8AC3E}">
        <p14:creationId xmlns:p14="http://schemas.microsoft.com/office/powerpoint/2010/main" val="19718621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E185B-8651-4CB1-B47E-CB2C08C6D0ED}"/>
              </a:ext>
            </a:extLst>
          </p:cNvPr>
          <p:cNvSpPr>
            <a:spLocks noGrp="1"/>
          </p:cNvSpPr>
          <p:nvPr>
            <p:ph type="title"/>
          </p:nvPr>
        </p:nvSpPr>
        <p:spPr/>
        <p:txBody>
          <a:bodyPr/>
          <a:lstStyle/>
          <a:p>
            <a:r>
              <a:rPr lang="en-US" dirty="0"/>
              <a:t>3D VIGNETTES</a:t>
            </a:r>
          </a:p>
        </p:txBody>
      </p:sp>
      <p:pic>
        <p:nvPicPr>
          <p:cNvPr id="5" name="Content Placeholder 4" descr="Diagram&#10;&#10;Description automatically generated">
            <a:extLst>
              <a:ext uri="{FF2B5EF4-FFF2-40B4-BE49-F238E27FC236}">
                <a16:creationId xmlns:a16="http://schemas.microsoft.com/office/drawing/2014/main" id="{3F875CAF-F600-49CC-A5A4-0D2F1754830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975" r="3820"/>
          <a:stretch/>
        </p:blipFill>
        <p:spPr>
          <a:xfrm>
            <a:off x="1910443" y="1660722"/>
            <a:ext cx="9753600" cy="4778570"/>
          </a:xfrm>
          <a:ln>
            <a:solidFill>
              <a:schemeClr val="tx1"/>
            </a:solidFill>
          </a:ln>
        </p:spPr>
      </p:pic>
      <p:pic>
        <p:nvPicPr>
          <p:cNvPr id="7" name="Graphic 6">
            <a:extLst>
              <a:ext uri="{FF2B5EF4-FFF2-40B4-BE49-F238E27FC236}">
                <a16:creationId xmlns:a16="http://schemas.microsoft.com/office/drawing/2014/main" id="{E83244EE-7E38-41F1-BF4A-6EC7285387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8687" y="1482629"/>
            <a:ext cx="914400" cy="710668"/>
          </a:xfrm>
          <a:prstGeom prst="rect">
            <a:avLst/>
          </a:prstGeom>
        </p:spPr>
      </p:pic>
    </p:spTree>
    <p:extLst>
      <p:ext uri="{BB962C8B-B14F-4D97-AF65-F5344CB8AC3E}">
        <p14:creationId xmlns:p14="http://schemas.microsoft.com/office/powerpoint/2010/main" val="18535289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E185B-8651-4CB1-B47E-CB2C08C6D0ED}"/>
              </a:ext>
            </a:extLst>
          </p:cNvPr>
          <p:cNvSpPr>
            <a:spLocks noGrp="1"/>
          </p:cNvSpPr>
          <p:nvPr>
            <p:ph type="title"/>
          </p:nvPr>
        </p:nvSpPr>
        <p:spPr/>
        <p:txBody>
          <a:bodyPr/>
          <a:lstStyle/>
          <a:p>
            <a:r>
              <a:rPr lang="en-US" dirty="0"/>
              <a:t>PLAN OPPORTUNITIES</a:t>
            </a:r>
          </a:p>
        </p:txBody>
      </p:sp>
      <p:pic>
        <p:nvPicPr>
          <p:cNvPr id="7" name="Picture 2">
            <a:extLst>
              <a:ext uri="{FF2B5EF4-FFF2-40B4-BE49-F238E27FC236}">
                <a16:creationId xmlns:a16="http://schemas.microsoft.com/office/drawing/2014/main" id="{DF8617C0-5BFB-45E6-88E8-FF474E976F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445"/>
          <a:stretch/>
        </p:blipFill>
        <p:spPr bwMode="auto">
          <a:xfrm>
            <a:off x="1905000" y="1690688"/>
            <a:ext cx="9774476" cy="473603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 name="Graphic 7">
            <a:extLst>
              <a:ext uri="{FF2B5EF4-FFF2-40B4-BE49-F238E27FC236}">
                <a16:creationId xmlns:a16="http://schemas.microsoft.com/office/drawing/2014/main" id="{804F7A2B-08FB-4F4B-9CD7-B752590FD0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8687" y="1482629"/>
            <a:ext cx="914400" cy="710668"/>
          </a:xfrm>
          <a:prstGeom prst="rect">
            <a:avLst/>
          </a:prstGeom>
        </p:spPr>
      </p:pic>
    </p:spTree>
    <p:extLst>
      <p:ext uri="{BB962C8B-B14F-4D97-AF65-F5344CB8AC3E}">
        <p14:creationId xmlns:p14="http://schemas.microsoft.com/office/powerpoint/2010/main" val="26612055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2D1D0-A779-4A16-A2B4-C06FE920FE6A}"/>
              </a:ext>
            </a:extLst>
          </p:cNvPr>
          <p:cNvSpPr>
            <a:spLocks noGrp="1"/>
          </p:cNvSpPr>
          <p:nvPr>
            <p:ph type="title"/>
          </p:nvPr>
        </p:nvSpPr>
        <p:spPr>
          <a:xfrm>
            <a:off x="2221992" y="365125"/>
            <a:ext cx="8981656" cy="1325563"/>
          </a:xfrm>
        </p:spPr>
        <p:txBody>
          <a:bodyPr anchor="ctr">
            <a:normAutofit/>
          </a:bodyPr>
          <a:lstStyle/>
          <a:p>
            <a:br>
              <a:rPr lang="en-US" sz="2400" b="0" dirty="0">
                <a:effectLst/>
              </a:rPr>
            </a:br>
            <a:endParaRPr lang="en-US" sz="2400" dirty="0"/>
          </a:p>
        </p:txBody>
      </p:sp>
      <p:pic>
        <p:nvPicPr>
          <p:cNvPr id="5" name="Picture 2">
            <a:extLst>
              <a:ext uri="{FF2B5EF4-FFF2-40B4-BE49-F238E27FC236}">
                <a16:creationId xmlns:a16="http://schemas.microsoft.com/office/drawing/2014/main" id="{ED83E5E1-DD57-46F1-BABD-3712A7FFC1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 y="2482449"/>
            <a:ext cx="3348623" cy="343448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B7E61B6B-7CD0-44AC-8F0B-07B5C96713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8223" y="419100"/>
            <a:ext cx="7677150" cy="6019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7E0C070-6FE2-4505-AB71-6BFF1F0D76E1}"/>
              </a:ext>
            </a:extLst>
          </p:cNvPr>
          <p:cNvSpPr txBox="1"/>
          <p:nvPr/>
        </p:nvSpPr>
        <p:spPr>
          <a:xfrm>
            <a:off x="488452" y="6028492"/>
            <a:ext cx="3355472"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C2340"/>
                </a:solidFill>
                <a:effectLst/>
                <a:uLnTx/>
                <a:uFillTx/>
                <a:latin typeface="Arial"/>
                <a:ea typeface="+mn-ea"/>
                <a:cs typeface="+mn-cs"/>
              </a:rPr>
              <a:t>Take a look!!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C2340"/>
              </a:solidFill>
              <a:effectLst/>
              <a:uLnTx/>
              <a:uFillTx/>
              <a:latin typeface="Arial"/>
              <a:ea typeface="+mn-ea"/>
              <a:cs typeface="+mn-cs"/>
            </a:endParaRPr>
          </a:p>
        </p:txBody>
      </p:sp>
      <p:pic>
        <p:nvPicPr>
          <p:cNvPr id="10" name="Graphic 9">
            <a:extLst>
              <a:ext uri="{FF2B5EF4-FFF2-40B4-BE49-F238E27FC236}">
                <a16:creationId xmlns:a16="http://schemas.microsoft.com/office/drawing/2014/main" id="{69422C62-1C9A-4AC4-8C16-A77456F381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8687" y="1482629"/>
            <a:ext cx="914400" cy="710668"/>
          </a:xfrm>
          <a:prstGeom prst="rect">
            <a:avLst/>
          </a:prstGeom>
        </p:spPr>
      </p:pic>
    </p:spTree>
    <p:extLst>
      <p:ext uri="{BB962C8B-B14F-4D97-AF65-F5344CB8AC3E}">
        <p14:creationId xmlns:p14="http://schemas.microsoft.com/office/powerpoint/2010/main" val="37173067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68520E26-DF84-42A4-9B5C-9A13FFA960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0"/>
            <a:ext cx="12192000" cy="6858000"/>
          </a:xfrm>
          <a:prstGeom prst="rect">
            <a:avLst/>
          </a:prstGeom>
          <a:solidFill>
            <a:srgbClr val="FFFFFF"/>
          </a:solidFill>
        </p:spPr>
      </p:pic>
    </p:spTree>
    <p:extLst>
      <p:ext uri="{BB962C8B-B14F-4D97-AF65-F5344CB8AC3E}">
        <p14:creationId xmlns:p14="http://schemas.microsoft.com/office/powerpoint/2010/main" val="2422426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a:extLst>
              <a:ext uri="{FF2B5EF4-FFF2-40B4-BE49-F238E27FC236}">
                <a16:creationId xmlns:a16="http://schemas.microsoft.com/office/drawing/2014/main" id="{04CF2E04-311E-43C2-BC06-9EB592DAD5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0"/>
            <a:ext cx="12192000" cy="6858000"/>
          </a:xfrm>
          <a:prstGeom prst="rect">
            <a:avLst/>
          </a:prstGeom>
          <a:solidFill>
            <a:srgbClr val="FFFFFF"/>
          </a:solidFill>
        </p:spPr>
      </p:pic>
    </p:spTree>
    <p:extLst>
      <p:ext uri="{BB962C8B-B14F-4D97-AF65-F5344CB8AC3E}">
        <p14:creationId xmlns:p14="http://schemas.microsoft.com/office/powerpoint/2010/main" val="25595987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AAD825-5BA0-422D-A725-FE991B88A66D}"/>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B46273C7-B2D7-466F-B0FF-5BA5D0EDF1BB}"/>
              </a:ext>
            </a:extLst>
          </p:cNvPr>
          <p:cNvSpPr>
            <a:spLocks noGrp="1"/>
          </p:cNvSpPr>
          <p:nvPr>
            <p:ph type="ctrTitle"/>
          </p:nvPr>
        </p:nvSpPr>
        <p:spPr/>
        <p:txBody>
          <a:bodyPr/>
          <a:lstStyle/>
          <a:p>
            <a:endParaRPr lang="en-US"/>
          </a:p>
        </p:txBody>
      </p:sp>
      <p:pic>
        <p:nvPicPr>
          <p:cNvPr id="21506" name="Picture 2">
            <a:extLst>
              <a:ext uri="{FF2B5EF4-FFF2-40B4-BE49-F238E27FC236}">
                <a16:creationId xmlns:a16="http://schemas.microsoft.com/office/drawing/2014/main" id="{DD9A09D9-CD28-4DA8-BC81-FA41D2CB06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38741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84AAF3-2331-48A5-A391-99323FA403A8}"/>
              </a:ext>
            </a:extLst>
          </p:cNvPr>
          <p:cNvSpPr>
            <a:spLocks noGrp="1"/>
          </p:cNvSpPr>
          <p:nvPr>
            <p:ph idx="1"/>
          </p:nvPr>
        </p:nvSpPr>
        <p:spPr/>
        <p:txBody>
          <a:bodyPr/>
          <a:lstStyle/>
          <a:p>
            <a:endParaRPr lang="en-US" dirty="0"/>
          </a:p>
        </p:txBody>
      </p:sp>
      <p:sp>
        <p:nvSpPr>
          <p:cNvPr id="3" name="Title 2">
            <a:extLst>
              <a:ext uri="{FF2B5EF4-FFF2-40B4-BE49-F238E27FC236}">
                <a16:creationId xmlns:a16="http://schemas.microsoft.com/office/drawing/2014/main" id="{1EA5D57F-CE19-438C-9C31-8F3586A3C582}"/>
              </a:ext>
            </a:extLst>
          </p:cNvPr>
          <p:cNvSpPr>
            <a:spLocks noGrp="1"/>
          </p:cNvSpPr>
          <p:nvPr>
            <p:ph type="ctrTitle"/>
          </p:nvPr>
        </p:nvSpPr>
        <p:spPr/>
        <p:txBody>
          <a:bodyPr/>
          <a:lstStyle/>
          <a:p>
            <a:endParaRPr lang="en-US"/>
          </a:p>
        </p:txBody>
      </p:sp>
      <p:pic>
        <p:nvPicPr>
          <p:cNvPr id="22530" name="Picture 2">
            <a:extLst>
              <a:ext uri="{FF2B5EF4-FFF2-40B4-BE49-F238E27FC236}">
                <a16:creationId xmlns:a16="http://schemas.microsoft.com/office/drawing/2014/main" id="{21928BB9-ADAD-47CE-9356-36064C952B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98316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574229-CA28-438D-A27A-2C8AD9C74AFD}"/>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705D172B-A489-4192-9BE8-1B87E68B2143}"/>
              </a:ext>
            </a:extLst>
          </p:cNvPr>
          <p:cNvSpPr>
            <a:spLocks noGrp="1"/>
          </p:cNvSpPr>
          <p:nvPr>
            <p:ph type="ctrTitle"/>
          </p:nvPr>
        </p:nvSpPr>
        <p:spPr/>
        <p:txBody>
          <a:bodyPr/>
          <a:lstStyle/>
          <a:p>
            <a:endParaRPr lang="en-US"/>
          </a:p>
        </p:txBody>
      </p:sp>
      <p:pic>
        <p:nvPicPr>
          <p:cNvPr id="23554" name="Picture 2">
            <a:extLst>
              <a:ext uri="{FF2B5EF4-FFF2-40B4-BE49-F238E27FC236}">
                <a16:creationId xmlns:a16="http://schemas.microsoft.com/office/drawing/2014/main" id="{376B5A37-8E9E-4D41-9A1C-38150E19C2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88532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93394D5A-C59D-4E9F-B5E7-8962334E47FA}"/>
              </a:ext>
            </a:extLst>
          </p:cNvPr>
          <p:cNvSpPr>
            <a:spLocks noGrp="1"/>
          </p:cNvSpPr>
          <p:nvPr>
            <p:ph type="title"/>
          </p:nvPr>
        </p:nvSpPr>
        <p:spPr>
          <a:xfrm>
            <a:off x="2221992" y="365125"/>
            <a:ext cx="8584474" cy="1325563"/>
          </a:xfrm>
        </p:spPr>
        <p:txBody>
          <a:bodyPr/>
          <a:lstStyle/>
          <a:p>
            <a:endParaRPr lang="en-US"/>
          </a:p>
        </p:txBody>
      </p:sp>
      <p:pic>
        <p:nvPicPr>
          <p:cNvPr id="17" name="Graphic 16">
            <a:extLst>
              <a:ext uri="{FF2B5EF4-FFF2-40B4-BE49-F238E27FC236}">
                <a16:creationId xmlns:a16="http://schemas.microsoft.com/office/drawing/2014/main" id="{534A68A6-B28F-44ED-B0C6-6394E81044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8687" y="1482629"/>
            <a:ext cx="914400" cy="710668"/>
          </a:xfrm>
          <a:prstGeom prst="rect">
            <a:avLst/>
          </a:prstGeom>
        </p:spPr>
      </p:pic>
      <p:sp>
        <p:nvSpPr>
          <p:cNvPr id="3" name="Content Placeholder 2">
            <a:extLst>
              <a:ext uri="{FF2B5EF4-FFF2-40B4-BE49-F238E27FC236}">
                <a16:creationId xmlns:a16="http://schemas.microsoft.com/office/drawing/2014/main" id="{EA9AF57C-FA93-471E-B472-E47D4679C472}"/>
              </a:ext>
            </a:extLst>
          </p:cNvPr>
          <p:cNvSpPr>
            <a:spLocks noGrp="1"/>
          </p:cNvSpPr>
          <p:nvPr>
            <p:ph sz="half" idx="2"/>
          </p:nvPr>
        </p:nvSpPr>
        <p:spPr/>
        <p:txBody>
          <a:bodyPr/>
          <a:lstStyle/>
          <a:p>
            <a:endParaRPr lang="en-US" dirty="0"/>
          </a:p>
        </p:txBody>
      </p:sp>
      <p:sp>
        <p:nvSpPr>
          <p:cNvPr id="7" name="Content Placeholder 6">
            <a:extLst>
              <a:ext uri="{FF2B5EF4-FFF2-40B4-BE49-F238E27FC236}">
                <a16:creationId xmlns:a16="http://schemas.microsoft.com/office/drawing/2014/main" id="{5F2D401D-D358-4ADF-A0C6-8BE1875C297E}"/>
              </a:ext>
            </a:extLst>
          </p:cNvPr>
          <p:cNvSpPr>
            <a:spLocks noGrp="1"/>
          </p:cNvSpPr>
          <p:nvPr>
            <p:ph sz="half" idx="1"/>
          </p:nvPr>
        </p:nvSpPr>
        <p:spPr/>
        <p:txBody>
          <a:bodyPr/>
          <a:lstStyle/>
          <a:p>
            <a:endParaRPr lang="en-US"/>
          </a:p>
        </p:txBody>
      </p:sp>
      <p:pic>
        <p:nvPicPr>
          <p:cNvPr id="8" name="Picture 7" descr="Map&#10;&#10;Description automatically generated">
            <a:extLst>
              <a:ext uri="{FF2B5EF4-FFF2-40B4-BE49-F238E27FC236}">
                <a16:creationId xmlns:a16="http://schemas.microsoft.com/office/drawing/2014/main" id="{FE03D9DF-C9EA-40D9-8D7A-722DBE1B8F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96906" y="549509"/>
            <a:ext cx="4450122" cy="5758980"/>
          </a:xfrm>
          <a:prstGeom prst="rect">
            <a:avLst/>
          </a:prstGeom>
          <a:effectLst>
            <a:outerShdw blurRad="50800" dist="38100" dir="2700000" algn="tl" rotWithShape="0">
              <a:prstClr val="black">
                <a:alpha val="40000"/>
              </a:prstClr>
            </a:outerShdw>
          </a:effectLst>
        </p:spPr>
      </p:pic>
      <p:pic>
        <p:nvPicPr>
          <p:cNvPr id="9" name="Picture 8" descr="Graphical user interface, website&#10;&#10;Description automatically generated">
            <a:extLst>
              <a:ext uri="{FF2B5EF4-FFF2-40B4-BE49-F238E27FC236}">
                <a16:creationId xmlns:a16="http://schemas.microsoft.com/office/drawing/2014/main" id="{6D817C26-0388-4599-A9C7-8EED749BE9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47028" y="549509"/>
            <a:ext cx="4450122" cy="575898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384832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2D1D0-A779-4A16-A2B4-C06FE920FE6A}"/>
              </a:ext>
            </a:extLst>
          </p:cNvPr>
          <p:cNvSpPr>
            <a:spLocks noGrp="1"/>
          </p:cNvSpPr>
          <p:nvPr>
            <p:ph type="title"/>
          </p:nvPr>
        </p:nvSpPr>
        <p:spPr>
          <a:xfrm>
            <a:off x="2221992" y="365125"/>
            <a:ext cx="8981656" cy="1325563"/>
          </a:xfrm>
        </p:spPr>
        <p:txBody>
          <a:bodyPr anchor="ctr">
            <a:normAutofit/>
          </a:bodyPr>
          <a:lstStyle/>
          <a:p>
            <a:br>
              <a:rPr lang="en-US" sz="2400" b="0" dirty="0">
                <a:effectLst/>
              </a:rPr>
            </a:br>
            <a:endParaRPr lang="en-US" sz="2400" dirty="0"/>
          </a:p>
        </p:txBody>
      </p:sp>
      <p:pic>
        <p:nvPicPr>
          <p:cNvPr id="4" name="Picture 3" descr="A picture containing indoor, several&#10;&#10;Description automatically generated">
            <a:extLst>
              <a:ext uri="{FF2B5EF4-FFF2-40B4-BE49-F238E27FC236}">
                <a16:creationId xmlns:a16="http://schemas.microsoft.com/office/drawing/2014/main" id="{C1836A8C-2EB0-4D23-BFDB-E1F84AC45A85}"/>
              </a:ext>
            </a:extLst>
          </p:cNvPr>
          <p:cNvPicPr>
            <a:picLocks noChangeAspect="1"/>
          </p:cNvPicPr>
          <p:nvPr/>
        </p:nvPicPr>
        <p:blipFill rotWithShape="1">
          <a:blip r:embed="rId2">
            <a:extLst>
              <a:ext uri="{28A0092B-C50C-407E-A947-70E740481C1C}">
                <a14:useLocalDpi xmlns:a14="http://schemas.microsoft.com/office/drawing/2010/main" val="0"/>
              </a:ext>
            </a:extLst>
          </a:blip>
          <a:srcRect t="18324" b="8467"/>
          <a:stretch/>
        </p:blipFill>
        <p:spPr>
          <a:xfrm rot="10800000">
            <a:off x="8591550" y="4876798"/>
            <a:ext cx="3600450" cy="1981201"/>
          </a:xfrm>
          <a:prstGeom prst="rect">
            <a:avLst/>
          </a:prstGeom>
        </p:spPr>
      </p:pic>
      <p:pic>
        <p:nvPicPr>
          <p:cNvPr id="9" name="Picture 8" descr="A picture containing ceiling, area&#10;&#10;Description automatically generated">
            <a:extLst>
              <a:ext uri="{FF2B5EF4-FFF2-40B4-BE49-F238E27FC236}">
                <a16:creationId xmlns:a16="http://schemas.microsoft.com/office/drawing/2014/main" id="{B4365C68-A210-465B-831F-1E779F4072E9}"/>
              </a:ext>
            </a:extLst>
          </p:cNvPr>
          <p:cNvPicPr>
            <a:picLocks noChangeAspect="1"/>
          </p:cNvPicPr>
          <p:nvPr/>
        </p:nvPicPr>
        <p:blipFill rotWithShape="1">
          <a:blip r:embed="rId3">
            <a:extLst>
              <a:ext uri="{28A0092B-C50C-407E-A947-70E740481C1C}">
                <a14:useLocalDpi xmlns:a14="http://schemas.microsoft.com/office/drawing/2010/main" val="0"/>
              </a:ext>
            </a:extLst>
          </a:blip>
          <a:srcRect b="12099"/>
          <a:stretch/>
        </p:blipFill>
        <p:spPr>
          <a:xfrm rot="10800000">
            <a:off x="3352800" y="-4762"/>
            <a:ext cx="5143500" cy="3390899"/>
          </a:xfrm>
          <a:prstGeom prst="rect">
            <a:avLst/>
          </a:prstGeom>
        </p:spPr>
      </p:pic>
      <p:pic>
        <p:nvPicPr>
          <p:cNvPr id="12" name="Picture 11" descr="A picture containing wall, bathroom, indoor, green&#10;&#10;Description automatically generated">
            <a:extLst>
              <a:ext uri="{FF2B5EF4-FFF2-40B4-BE49-F238E27FC236}">
                <a16:creationId xmlns:a16="http://schemas.microsoft.com/office/drawing/2014/main" id="{6598CD9A-6340-424F-BD9A-69B236F8455A}"/>
              </a:ext>
            </a:extLst>
          </p:cNvPr>
          <p:cNvPicPr>
            <a:picLocks noChangeAspect="1"/>
          </p:cNvPicPr>
          <p:nvPr/>
        </p:nvPicPr>
        <p:blipFill rotWithShape="1">
          <a:blip r:embed="rId4">
            <a:extLst>
              <a:ext uri="{28A0092B-C50C-407E-A947-70E740481C1C}">
                <a14:useLocalDpi xmlns:a14="http://schemas.microsoft.com/office/drawing/2010/main" val="0"/>
              </a:ext>
            </a:extLst>
          </a:blip>
          <a:srcRect l="8674"/>
          <a:stretch/>
        </p:blipFill>
        <p:spPr>
          <a:xfrm rot="5400000">
            <a:off x="-354555" y="358836"/>
            <a:ext cx="3966660" cy="3257550"/>
          </a:xfrm>
          <a:prstGeom prst="rect">
            <a:avLst/>
          </a:prstGeom>
        </p:spPr>
      </p:pic>
      <p:pic>
        <p:nvPicPr>
          <p:cNvPr id="14" name="Picture 13" descr="A picture containing wall, indoor&#10;&#10;Description automatically generated">
            <a:extLst>
              <a:ext uri="{FF2B5EF4-FFF2-40B4-BE49-F238E27FC236}">
                <a16:creationId xmlns:a16="http://schemas.microsoft.com/office/drawing/2014/main" id="{66D32319-94C7-4A8B-A861-556E02E1C8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7991475" y="604356"/>
            <a:ext cx="4800600" cy="3600450"/>
          </a:xfrm>
          <a:prstGeom prst="rect">
            <a:avLst/>
          </a:prstGeom>
        </p:spPr>
      </p:pic>
      <p:pic>
        <p:nvPicPr>
          <p:cNvPr id="16" name="Picture 15" descr="Website&#10;&#10;Description automatically generated with medium confidence">
            <a:extLst>
              <a:ext uri="{FF2B5EF4-FFF2-40B4-BE49-F238E27FC236}">
                <a16:creationId xmlns:a16="http://schemas.microsoft.com/office/drawing/2014/main" id="{41677233-2A49-4DB5-84F6-5348E3F489EA}"/>
              </a:ext>
            </a:extLst>
          </p:cNvPr>
          <p:cNvPicPr>
            <a:picLocks noChangeAspect="1"/>
          </p:cNvPicPr>
          <p:nvPr/>
        </p:nvPicPr>
        <p:blipFill rotWithShape="1">
          <a:blip r:embed="rId6">
            <a:extLst>
              <a:ext uri="{28A0092B-C50C-407E-A947-70E740481C1C}">
                <a14:useLocalDpi xmlns:a14="http://schemas.microsoft.com/office/drawing/2010/main" val="0"/>
              </a:ext>
            </a:extLst>
          </a:blip>
          <a:srcRect l="21334" r="14664"/>
          <a:stretch/>
        </p:blipFill>
        <p:spPr>
          <a:xfrm rot="5400000">
            <a:off x="227604" y="3828055"/>
            <a:ext cx="2790227" cy="3269664"/>
          </a:xfrm>
          <a:prstGeom prst="rect">
            <a:avLst/>
          </a:prstGeom>
        </p:spPr>
      </p:pic>
      <p:pic>
        <p:nvPicPr>
          <p:cNvPr id="5" name="Picture 4" descr="A picture containing wall, indoor, bathroom, white&#10;&#10;Description automatically generated">
            <a:extLst>
              <a:ext uri="{FF2B5EF4-FFF2-40B4-BE49-F238E27FC236}">
                <a16:creationId xmlns:a16="http://schemas.microsoft.com/office/drawing/2014/main" id="{8A4364AA-EBE2-44D1-9965-90F1C5F720A4}"/>
              </a:ext>
            </a:extLst>
          </p:cNvPr>
          <p:cNvPicPr>
            <a:picLocks noChangeAspect="1"/>
          </p:cNvPicPr>
          <p:nvPr/>
        </p:nvPicPr>
        <p:blipFill rotWithShape="1">
          <a:blip r:embed="rId7">
            <a:extLst>
              <a:ext uri="{28A0092B-C50C-407E-A947-70E740481C1C}">
                <a14:useLocalDpi xmlns:a14="http://schemas.microsoft.com/office/drawing/2010/main" val="0"/>
              </a:ext>
            </a:extLst>
          </a:blip>
          <a:srcRect l="20345" r="30279"/>
          <a:stretch/>
        </p:blipFill>
        <p:spPr>
          <a:xfrm rot="5400000">
            <a:off x="4231482" y="2593182"/>
            <a:ext cx="3386136" cy="5143500"/>
          </a:xfrm>
          <a:prstGeom prst="rect">
            <a:avLst/>
          </a:prstGeom>
        </p:spPr>
      </p:pic>
    </p:spTree>
    <p:extLst>
      <p:ext uri="{BB962C8B-B14F-4D97-AF65-F5344CB8AC3E}">
        <p14:creationId xmlns:p14="http://schemas.microsoft.com/office/powerpoint/2010/main" val="10157842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2D1D0-A779-4A16-A2B4-C06FE920FE6A}"/>
              </a:ext>
            </a:extLst>
          </p:cNvPr>
          <p:cNvSpPr>
            <a:spLocks noGrp="1"/>
          </p:cNvSpPr>
          <p:nvPr>
            <p:ph type="title"/>
          </p:nvPr>
        </p:nvSpPr>
        <p:spPr>
          <a:xfrm>
            <a:off x="758952" y="2724912"/>
            <a:ext cx="7623048" cy="1847088"/>
          </a:xfrm>
        </p:spPr>
        <p:txBody>
          <a:bodyPr anchor="t">
            <a:normAutofit/>
          </a:bodyPr>
          <a:lstStyle/>
          <a:p>
            <a:r>
              <a:rPr lang="en-US" b="0" u="none" strike="noStrike" dirty="0">
                <a:effectLst/>
              </a:rPr>
              <a:t>APPLYING STRATERGIES AT ALL SCALES</a:t>
            </a:r>
            <a:endParaRPr lang="en-US" dirty="0"/>
          </a:p>
        </p:txBody>
      </p:sp>
    </p:spTree>
    <p:extLst>
      <p:ext uri="{BB962C8B-B14F-4D97-AF65-F5344CB8AC3E}">
        <p14:creationId xmlns:p14="http://schemas.microsoft.com/office/powerpoint/2010/main" val="13231131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11AC2E8-63F0-47D2-8881-5978388057AB}"/>
              </a:ext>
            </a:extLst>
          </p:cNvPr>
          <p:cNvSpPr>
            <a:spLocks noGrp="1"/>
          </p:cNvSpPr>
          <p:nvPr>
            <p:ph type="title"/>
          </p:nvPr>
        </p:nvSpPr>
        <p:spPr>
          <a:xfrm>
            <a:off x="2221992" y="365125"/>
            <a:ext cx="8584474" cy="1325563"/>
          </a:xfrm>
        </p:spPr>
        <p:txBody>
          <a:bodyPr anchor="ctr">
            <a:normAutofit/>
          </a:bodyPr>
          <a:lstStyle/>
          <a:p>
            <a:r>
              <a:rPr lang="en-US" dirty="0"/>
              <a:t>…what about a small library?</a:t>
            </a:r>
          </a:p>
        </p:txBody>
      </p:sp>
      <p:pic>
        <p:nvPicPr>
          <p:cNvPr id="4" name="Content Placeholder 3" descr="Map&#10;&#10;Description automatically generated">
            <a:extLst>
              <a:ext uri="{FF2B5EF4-FFF2-40B4-BE49-F238E27FC236}">
                <a16:creationId xmlns:a16="http://schemas.microsoft.com/office/drawing/2014/main" id="{389ABF8F-3B16-4110-A045-9D62FB27E8FF}"/>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539367" y="1448291"/>
            <a:ext cx="3733800" cy="5108517"/>
          </a:xfrm>
        </p:spPr>
      </p:pic>
      <p:pic>
        <p:nvPicPr>
          <p:cNvPr id="6" name="Content Placeholder 5" descr="Graphical user interface&#10;&#10;Description automatically generated">
            <a:extLst>
              <a:ext uri="{FF2B5EF4-FFF2-40B4-BE49-F238E27FC236}">
                <a16:creationId xmlns:a16="http://schemas.microsoft.com/office/drawing/2014/main" id="{DC83E988-3CA5-4821-897B-9C9CB465026C}"/>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172200" y="1448291"/>
            <a:ext cx="3699855" cy="5108517"/>
          </a:xfrm>
        </p:spPr>
      </p:pic>
      <p:pic>
        <p:nvPicPr>
          <p:cNvPr id="8" name="Graphic 7">
            <a:extLst>
              <a:ext uri="{FF2B5EF4-FFF2-40B4-BE49-F238E27FC236}">
                <a16:creationId xmlns:a16="http://schemas.microsoft.com/office/drawing/2014/main" id="{D4A2E53F-C313-447A-8899-24947FC946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8687" y="1482629"/>
            <a:ext cx="914400" cy="710668"/>
          </a:xfrm>
          <a:prstGeom prst="rect">
            <a:avLst/>
          </a:prstGeom>
        </p:spPr>
      </p:pic>
    </p:spTree>
    <p:extLst>
      <p:ext uri="{BB962C8B-B14F-4D97-AF65-F5344CB8AC3E}">
        <p14:creationId xmlns:p14="http://schemas.microsoft.com/office/powerpoint/2010/main" val="17378644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1876847-224C-4037-A9CD-050C7B3B1F26}"/>
              </a:ext>
            </a:extLst>
          </p:cNvPr>
          <p:cNvSpPr>
            <a:spLocks noGrp="1"/>
          </p:cNvSpPr>
          <p:nvPr>
            <p:ph type="title"/>
          </p:nvPr>
        </p:nvSpPr>
        <p:spPr>
          <a:xfrm>
            <a:off x="2221992" y="365125"/>
            <a:ext cx="8581580" cy="1325563"/>
          </a:xfrm>
        </p:spPr>
        <p:txBody>
          <a:bodyPr/>
          <a:lstStyle/>
          <a:p>
            <a:r>
              <a:rPr lang="en-US" dirty="0"/>
              <a:t>VISION</a:t>
            </a:r>
          </a:p>
        </p:txBody>
      </p:sp>
      <p:sp>
        <p:nvSpPr>
          <p:cNvPr id="11" name="Text Placeholder 2">
            <a:extLst>
              <a:ext uri="{FF2B5EF4-FFF2-40B4-BE49-F238E27FC236}">
                <a16:creationId xmlns:a16="http://schemas.microsoft.com/office/drawing/2014/main" id="{A21A42E5-D4AB-4310-9526-16B98329F698}"/>
              </a:ext>
            </a:extLst>
          </p:cNvPr>
          <p:cNvSpPr>
            <a:spLocks noGrp="1"/>
          </p:cNvSpPr>
          <p:nvPr>
            <p:ph type="body" idx="1"/>
          </p:nvPr>
        </p:nvSpPr>
        <p:spPr>
          <a:xfrm>
            <a:off x="2221992" y="1465231"/>
            <a:ext cx="9211321" cy="2725769"/>
          </a:xfrm>
        </p:spPr>
        <p:txBody>
          <a:bodyPr>
            <a:normAutofit/>
          </a:bodyPr>
          <a:lstStyle/>
          <a:p>
            <a:r>
              <a:rPr lang="en-US" sz="2600" b="0" dirty="0"/>
              <a:t>The new Madisonville Library will enhance the community through digital inclusivity. With a focus on emerging technology, the branch will provide hands-on learning opportunities that inspire creativity and collaboration.  The branch will be a place for minds of all kinds to connect, create, and collaborate.</a:t>
            </a:r>
          </a:p>
          <a:p>
            <a:endParaRPr lang="en-US" dirty="0"/>
          </a:p>
        </p:txBody>
      </p:sp>
      <p:pic>
        <p:nvPicPr>
          <p:cNvPr id="6" name="Content Placeholder 5" descr="Diagram&#10;&#10;Description automatically generated">
            <a:extLst>
              <a:ext uri="{FF2B5EF4-FFF2-40B4-BE49-F238E27FC236}">
                <a16:creationId xmlns:a16="http://schemas.microsoft.com/office/drawing/2014/main" id="{97BCF0C0-7CF6-472E-BE81-A6DAF7FDEA8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48400" y="3429000"/>
            <a:ext cx="4990379" cy="3299362"/>
          </a:xfrm>
          <a:ln>
            <a:solidFill>
              <a:schemeClr val="tx1"/>
            </a:solidFill>
          </a:ln>
        </p:spPr>
      </p:pic>
      <p:pic>
        <p:nvPicPr>
          <p:cNvPr id="12" name="Graphic 11">
            <a:extLst>
              <a:ext uri="{FF2B5EF4-FFF2-40B4-BE49-F238E27FC236}">
                <a16:creationId xmlns:a16="http://schemas.microsoft.com/office/drawing/2014/main" id="{D8CFBE84-52A5-428B-BB0F-367196C5E10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8545" y="5956566"/>
            <a:ext cx="914400" cy="710668"/>
          </a:xfrm>
          <a:prstGeom prst="rect">
            <a:avLst/>
          </a:prstGeom>
        </p:spPr>
      </p:pic>
      <p:pic>
        <p:nvPicPr>
          <p:cNvPr id="8" name="Graphic 7">
            <a:extLst>
              <a:ext uri="{FF2B5EF4-FFF2-40B4-BE49-F238E27FC236}">
                <a16:creationId xmlns:a16="http://schemas.microsoft.com/office/drawing/2014/main" id="{46EA0BF7-9729-4A21-8411-48974564ECBC}"/>
              </a:ext>
            </a:extLst>
          </p:cNvPr>
          <p:cNvPicPr>
            <a:picLocks noChangeAspect="1"/>
          </p:cNvPicPr>
          <p:nvPr/>
        </p:nvPicPr>
        <p:blipFill>
          <a:blip r:embed="rId6">
            <a:extLst>
              <a:ext uri="{96DAC541-7B7A-43D3-8B79-37D633B846F1}">
                <asvg:svgBlip xmlns:asvg="http://schemas.microsoft.com/office/drawing/2016/SVG/main" r:embed="rId5"/>
              </a:ext>
            </a:extLst>
          </a:blip>
          <a:stretch>
            <a:fillRect/>
          </a:stretch>
        </p:blipFill>
        <p:spPr>
          <a:xfrm>
            <a:off x="758687" y="1482629"/>
            <a:ext cx="914400" cy="710668"/>
          </a:xfrm>
          <a:prstGeom prst="rect">
            <a:avLst/>
          </a:prstGeom>
        </p:spPr>
      </p:pic>
    </p:spTree>
    <p:extLst>
      <p:ext uri="{BB962C8B-B14F-4D97-AF65-F5344CB8AC3E}">
        <p14:creationId xmlns:p14="http://schemas.microsoft.com/office/powerpoint/2010/main" val="20616372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AE2350F-F898-47C9-8FFA-012B050A96BA}"/>
              </a:ext>
            </a:extLst>
          </p:cNvPr>
          <p:cNvSpPr>
            <a:spLocks noGrp="1"/>
          </p:cNvSpPr>
          <p:nvPr>
            <p:ph type="title"/>
          </p:nvPr>
        </p:nvSpPr>
        <p:spPr>
          <a:xfrm>
            <a:off x="2221992" y="365125"/>
            <a:ext cx="9970008" cy="1325563"/>
          </a:xfrm>
        </p:spPr>
        <p:txBody>
          <a:bodyPr anchor="ctr">
            <a:normAutofit/>
          </a:bodyPr>
          <a:lstStyle/>
          <a:p>
            <a:r>
              <a:rPr lang="en-US" dirty="0"/>
              <a:t>CHPL Madisonville </a:t>
            </a:r>
          </a:p>
        </p:txBody>
      </p:sp>
      <p:pic>
        <p:nvPicPr>
          <p:cNvPr id="13" name="Picture 12">
            <a:extLst>
              <a:ext uri="{FF2B5EF4-FFF2-40B4-BE49-F238E27FC236}">
                <a16:creationId xmlns:a16="http://schemas.microsoft.com/office/drawing/2014/main" id="{21332963-E178-4EF3-AEAB-40B8DCCB41D2}"/>
              </a:ext>
            </a:extLst>
          </p:cNvPr>
          <p:cNvPicPr>
            <a:picLocks noChangeAspect="1"/>
          </p:cNvPicPr>
          <p:nvPr/>
        </p:nvPicPr>
        <p:blipFill>
          <a:blip r:embed="rId3"/>
          <a:stretch>
            <a:fillRect/>
          </a:stretch>
        </p:blipFill>
        <p:spPr>
          <a:xfrm>
            <a:off x="2221992" y="1458254"/>
            <a:ext cx="8569570" cy="5034621"/>
          </a:xfrm>
          <a:prstGeom prst="rect">
            <a:avLst/>
          </a:prstGeom>
          <a:noFill/>
          <a:ln>
            <a:solidFill>
              <a:schemeClr val="tx1"/>
            </a:solidFill>
          </a:ln>
          <a:effectLst>
            <a:outerShdw blurRad="50800" dist="38100" dir="2700000" algn="tl" rotWithShape="0">
              <a:prstClr val="black">
                <a:alpha val="40000"/>
              </a:prstClr>
            </a:outerShdw>
          </a:effectLst>
        </p:spPr>
      </p:pic>
      <p:pic>
        <p:nvPicPr>
          <p:cNvPr id="7" name="Graphic 6">
            <a:extLst>
              <a:ext uri="{FF2B5EF4-FFF2-40B4-BE49-F238E27FC236}">
                <a16:creationId xmlns:a16="http://schemas.microsoft.com/office/drawing/2014/main" id="{17F39E7F-EE0C-4C41-A50C-A3DF441B083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8687" y="1482629"/>
            <a:ext cx="914400" cy="710668"/>
          </a:xfrm>
          <a:prstGeom prst="rect">
            <a:avLst/>
          </a:prstGeom>
        </p:spPr>
      </p:pic>
    </p:spTree>
    <p:extLst>
      <p:ext uri="{BB962C8B-B14F-4D97-AF65-F5344CB8AC3E}">
        <p14:creationId xmlns:p14="http://schemas.microsoft.com/office/powerpoint/2010/main" val="34121725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AE2350F-F898-47C9-8FFA-012B050A96BA}"/>
              </a:ext>
            </a:extLst>
          </p:cNvPr>
          <p:cNvSpPr>
            <a:spLocks noGrp="1"/>
          </p:cNvSpPr>
          <p:nvPr>
            <p:ph type="title"/>
          </p:nvPr>
        </p:nvSpPr>
        <p:spPr>
          <a:xfrm>
            <a:off x="2221992" y="365125"/>
            <a:ext cx="9970008" cy="1325563"/>
          </a:xfrm>
        </p:spPr>
        <p:txBody>
          <a:bodyPr anchor="ctr">
            <a:normAutofit/>
          </a:bodyPr>
          <a:lstStyle/>
          <a:p>
            <a:r>
              <a:rPr lang="en-US" dirty="0"/>
              <a:t>CHPL Madisonville </a:t>
            </a:r>
          </a:p>
        </p:txBody>
      </p:sp>
      <p:pic>
        <p:nvPicPr>
          <p:cNvPr id="6" name="Picture 5">
            <a:extLst>
              <a:ext uri="{FF2B5EF4-FFF2-40B4-BE49-F238E27FC236}">
                <a16:creationId xmlns:a16="http://schemas.microsoft.com/office/drawing/2014/main" id="{26185EE8-DFB5-45C1-8135-735900741D79}"/>
              </a:ext>
            </a:extLst>
          </p:cNvPr>
          <p:cNvPicPr>
            <a:picLocks noChangeAspect="1"/>
          </p:cNvPicPr>
          <p:nvPr/>
        </p:nvPicPr>
        <p:blipFill rotWithShape="1">
          <a:blip r:embed="rId3"/>
          <a:srcRect l="2496" t="7197" r="4580" b="710"/>
          <a:stretch/>
        </p:blipFill>
        <p:spPr>
          <a:xfrm>
            <a:off x="2221992" y="1481773"/>
            <a:ext cx="8763001" cy="5167313"/>
          </a:xfrm>
          <a:prstGeom prst="rect">
            <a:avLst/>
          </a:prstGeom>
          <a:noFill/>
          <a:ln>
            <a:solidFill>
              <a:schemeClr val="tx1"/>
            </a:solidFill>
          </a:ln>
        </p:spPr>
      </p:pic>
      <p:pic>
        <p:nvPicPr>
          <p:cNvPr id="7" name="Graphic 6">
            <a:extLst>
              <a:ext uri="{FF2B5EF4-FFF2-40B4-BE49-F238E27FC236}">
                <a16:creationId xmlns:a16="http://schemas.microsoft.com/office/drawing/2014/main" id="{3005EC22-9224-4F4E-8AA0-8F922C6C15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8687" y="1482629"/>
            <a:ext cx="914400" cy="710668"/>
          </a:xfrm>
          <a:prstGeom prst="rect">
            <a:avLst/>
          </a:prstGeom>
        </p:spPr>
      </p:pic>
    </p:spTree>
    <p:extLst>
      <p:ext uri="{BB962C8B-B14F-4D97-AF65-F5344CB8AC3E}">
        <p14:creationId xmlns:p14="http://schemas.microsoft.com/office/powerpoint/2010/main" val="28145697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AE2350F-F898-47C9-8FFA-012B050A96BA}"/>
              </a:ext>
            </a:extLst>
          </p:cNvPr>
          <p:cNvSpPr>
            <a:spLocks noGrp="1"/>
          </p:cNvSpPr>
          <p:nvPr>
            <p:ph type="title"/>
          </p:nvPr>
        </p:nvSpPr>
        <p:spPr>
          <a:xfrm>
            <a:off x="2221992" y="365125"/>
            <a:ext cx="9970008" cy="1325563"/>
          </a:xfrm>
        </p:spPr>
        <p:txBody>
          <a:bodyPr anchor="ctr">
            <a:normAutofit/>
          </a:bodyPr>
          <a:lstStyle/>
          <a:p>
            <a:r>
              <a:rPr lang="en-US" dirty="0"/>
              <a:t>CHPL Madisonville </a:t>
            </a:r>
          </a:p>
        </p:txBody>
      </p:sp>
      <p:sp>
        <p:nvSpPr>
          <p:cNvPr id="16" name="Text Placeholder 3">
            <a:extLst>
              <a:ext uri="{FF2B5EF4-FFF2-40B4-BE49-F238E27FC236}">
                <a16:creationId xmlns:a16="http://schemas.microsoft.com/office/drawing/2014/main" id="{D33A5D4B-B90F-416E-AD19-CDCF62692320}"/>
              </a:ext>
            </a:extLst>
          </p:cNvPr>
          <p:cNvSpPr>
            <a:spLocks noGrp="1"/>
          </p:cNvSpPr>
          <p:nvPr>
            <p:ph type="body" sz="quarter" idx="11"/>
          </p:nvPr>
        </p:nvSpPr>
        <p:spPr>
          <a:xfrm>
            <a:off x="1015999" y="6175374"/>
            <a:ext cx="10736289" cy="570199"/>
          </a:xfrm>
        </p:spPr>
        <p:txBody>
          <a:bodyPr/>
          <a:lstStyle/>
          <a:p>
            <a:endParaRPr lang="en-US" dirty="0"/>
          </a:p>
        </p:txBody>
      </p:sp>
      <p:pic>
        <p:nvPicPr>
          <p:cNvPr id="17" name="Picture Placeholder 16" descr="Diagram&#10;&#10;Description automatically generated with low confidence">
            <a:extLst>
              <a:ext uri="{FF2B5EF4-FFF2-40B4-BE49-F238E27FC236}">
                <a16:creationId xmlns:a16="http://schemas.microsoft.com/office/drawing/2014/main" id="{44BB2B0D-848A-49D0-B072-3B57E439D28F}"/>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3992" r="3992"/>
          <a:stretch>
            <a:fillRect/>
          </a:stretch>
        </p:blipFill>
        <p:spPr>
          <a:xfrm>
            <a:off x="3145052" y="3009294"/>
            <a:ext cx="2950948" cy="2511486"/>
          </a:xfrm>
        </p:spPr>
      </p:pic>
      <p:pic>
        <p:nvPicPr>
          <p:cNvPr id="14" name="Picture Placeholder 13" descr="A picture containing antenna, linedrawing&#10;&#10;Description automatically generated">
            <a:extLst>
              <a:ext uri="{FF2B5EF4-FFF2-40B4-BE49-F238E27FC236}">
                <a16:creationId xmlns:a16="http://schemas.microsoft.com/office/drawing/2014/main" id="{5B1EE9DD-BA09-49FE-A56C-45BCFD9062F8}"/>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4346" r="4346"/>
          <a:stretch>
            <a:fillRect/>
          </a:stretch>
        </p:blipFill>
        <p:spPr>
          <a:xfrm>
            <a:off x="194763" y="3009294"/>
            <a:ext cx="2950289" cy="2511486"/>
          </a:xfrm>
        </p:spPr>
      </p:pic>
      <p:pic>
        <p:nvPicPr>
          <p:cNvPr id="19" name="Picture Placeholder 16">
            <a:extLst>
              <a:ext uri="{FF2B5EF4-FFF2-40B4-BE49-F238E27FC236}">
                <a16:creationId xmlns:a16="http://schemas.microsoft.com/office/drawing/2014/main" id="{DFB60008-3447-415C-B254-DAE51DABADE0}"/>
              </a:ext>
            </a:extLst>
          </p:cNvPr>
          <p:cNvPicPr>
            <a:picLocks noChangeAspect="1"/>
          </p:cNvPicPr>
          <p:nvPr/>
        </p:nvPicPr>
        <p:blipFill>
          <a:blip r:embed="rId5">
            <a:extLst>
              <a:ext uri="{28A0092B-C50C-407E-A947-70E740481C1C}">
                <a14:useLocalDpi xmlns:a14="http://schemas.microsoft.com/office/drawing/2010/main" val="0"/>
              </a:ext>
            </a:extLst>
          </a:blip>
          <a:srcRect l="3713" r="3713"/>
          <a:stretch/>
        </p:blipFill>
        <p:spPr>
          <a:xfrm>
            <a:off x="6096000" y="3009294"/>
            <a:ext cx="2950948" cy="2511486"/>
          </a:xfrm>
          <a:prstGeom prst="rect">
            <a:avLst/>
          </a:prstGeom>
        </p:spPr>
      </p:pic>
      <p:pic>
        <p:nvPicPr>
          <p:cNvPr id="20" name="Picture Placeholder 16">
            <a:extLst>
              <a:ext uri="{FF2B5EF4-FFF2-40B4-BE49-F238E27FC236}">
                <a16:creationId xmlns:a16="http://schemas.microsoft.com/office/drawing/2014/main" id="{A2BDA978-6A98-4AE3-8A61-FE01829C2CB2}"/>
              </a:ext>
            </a:extLst>
          </p:cNvPr>
          <p:cNvPicPr>
            <a:picLocks noChangeAspect="1"/>
          </p:cNvPicPr>
          <p:nvPr/>
        </p:nvPicPr>
        <p:blipFill>
          <a:blip r:embed="rId6">
            <a:extLst>
              <a:ext uri="{28A0092B-C50C-407E-A947-70E740481C1C}">
                <a14:useLocalDpi xmlns:a14="http://schemas.microsoft.com/office/drawing/2010/main" val="0"/>
              </a:ext>
            </a:extLst>
          </a:blip>
          <a:srcRect t="2700" b="2700"/>
          <a:stretch/>
        </p:blipFill>
        <p:spPr>
          <a:xfrm>
            <a:off x="9046948" y="3009294"/>
            <a:ext cx="2950948" cy="2511486"/>
          </a:xfrm>
          <a:prstGeom prst="rect">
            <a:avLst/>
          </a:prstGeom>
        </p:spPr>
      </p:pic>
      <p:pic>
        <p:nvPicPr>
          <p:cNvPr id="9" name="Graphic 8">
            <a:extLst>
              <a:ext uri="{FF2B5EF4-FFF2-40B4-BE49-F238E27FC236}">
                <a16:creationId xmlns:a16="http://schemas.microsoft.com/office/drawing/2014/main" id="{CCCF44B9-475B-4634-BCC4-7577C28FBE9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8687" y="1482629"/>
            <a:ext cx="914400" cy="710668"/>
          </a:xfrm>
          <a:prstGeom prst="rect">
            <a:avLst/>
          </a:prstGeom>
        </p:spPr>
      </p:pic>
      <p:pic>
        <p:nvPicPr>
          <p:cNvPr id="1026" name="Picture 2">
            <a:extLst>
              <a:ext uri="{FF2B5EF4-FFF2-40B4-BE49-F238E27FC236}">
                <a16:creationId xmlns:a16="http://schemas.microsoft.com/office/drawing/2014/main" id="{B0E51F8B-E52D-425A-835F-CE58B7571AA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05799" y="178973"/>
            <a:ext cx="3691437" cy="2621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57045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AE2350F-F898-47C9-8FFA-012B050A96BA}"/>
              </a:ext>
            </a:extLst>
          </p:cNvPr>
          <p:cNvSpPr>
            <a:spLocks noGrp="1"/>
          </p:cNvSpPr>
          <p:nvPr>
            <p:ph type="title"/>
          </p:nvPr>
        </p:nvSpPr>
        <p:spPr>
          <a:xfrm>
            <a:off x="2221992" y="365125"/>
            <a:ext cx="9970008" cy="1325563"/>
          </a:xfrm>
        </p:spPr>
        <p:txBody>
          <a:bodyPr anchor="ctr">
            <a:normAutofit/>
          </a:bodyPr>
          <a:lstStyle/>
          <a:p>
            <a:r>
              <a:rPr lang="en-US" dirty="0"/>
              <a:t>CHPL Madisonville </a:t>
            </a:r>
          </a:p>
        </p:txBody>
      </p:sp>
      <p:pic>
        <p:nvPicPr>
          <p:cNvPr id="7" name="Picture 6">
            <a:extLst>
              <a:ext uri="{FF2B5EF4-FFF2-40B4-BE49-F238E27FC236}">
                <a16:creationId xmlns:a16="http://schemas.microsoft.com/office/drawing/2014/main" id="{EBD000D8-1995-4ED2-A5BF-63123AC6F370}"/>
              </a:ext>
            </a:extLst>
          </p:cNvPr>
          <p:cNvPicPr>
            <a:picLocks noChangeAspect="1"/>
          </p:cNvPicPr>
          <p:nvPr/>
        </p:nvPicPr>
        <p:blipFill>
          <a:blip r:embed="rId3"/>
          <a:stretch>
            <a:fillRect/>
          </a:stretch>
        </p:blipFill>
        <p:spPr>
          <a:xfrm rot="16200000">
            <a:off x="4035684" y="-392304"/>
            <a:ext cx="5123423" cy="8750808"/>
          </a:xfrm>
          <a:prstGeom prst="rect">
            <a:avLst/>
          </a:prstGeom>
          <a:ln>
            <a:solidFill>
              <a:schemeClr val="tx1"/>
            </a:solidFill>
          </a:ln>
        </p:spPr>
      </p:pic>
      <p:pic>
        <p:nvPicPr>
          <p:cNvPr id="6" name="Graphic 5">
            <a:extLst>
              <a:ext uri="{FF2B5EF4-FFF2-40B4-BE49-F238E27FC236}">
                <a16:creationId xmlns:a16="http://schemas.microsoft.com/office/drawing/2014/main" id="{083EA6CB-321A-4C2A-97D5-ED944189A9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8687" y="1482629"/>
            <a:ext cx="914400" cy="710668"/>
          </a:xfrm>
          <a:prstGeom prst="rect">
            <a:avLst/>
          </a:prstGeom>
        </p:spPr>
      </p:pic>
    </p:spTree>
    <p:extLst>
      <p:ext uri="{BB962C8B-B14F-4D97-AF65-F5344CB8AC3E}">
        <p14:creationId xmlns:p14="http://schemas.microsoft.com/office/powerpoint/2010/main" val="16939799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14AEF-D0E5-4C80-B05D-41E12ABE89A7}"/>
              </a:ext>
            </a:extLst>
          </p:cNvPr>
          <p:cNvSpPr>
            <a:spLocks noGrp="1"/>
          </p:cNvSpPr>
          <p:nvPr>
            <p:ph type="title"/>
          </p:nvPr>
        </p:nvSpPr>
        <p:spPr>
          <a:xfrm>
            <a:off x="2220686" y="365125"/>
            <a:ext cx="9133114" cy="1325563"/>
          </a:xfrm>
        </p:spPr>
        <p:txBody>
          <a:bodyPr anchor="ctr">
            <a:normAutofit/>
          </a:bodyPr>
          <a:lstStyle/>
          <a:p>
            <a:r>
              <a:rPr lang="en-US" dirty="0"/>
              <a:t>BRAND ALIGNMENT</a:t>
            </a:r>
          </a:p>
        </p:txBody>
      </p:sp>
      <p:pic>
        <p:nvPicPr>
          <p:cNvPr id="7" name="Content Placeholder 6" descr="Graphical user interface, website&#10;&#10;Description automatically generated">
            <a:extLst>
              <a:ext uri="{FF2B5EF4-FFF2-40B4-BE49-F238E27FC236}">
                <a16:creationId xmlns:a16="http://schemas.microsoft.com/office/drawing/2014/main" id="{09B58814-75DF-427D-882C-DB0BC561B0D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854" t="18540" r="1959"/>
          <a:stretch/>
        </p:blipFill>
        <p:spPr>
          <a:xfrm>
            <a:off x="1800903" y="1593271"/>
            <a:ext cx="8590193" cy="4017819"/>
          </a:xfrm>
        </p:spPr>
      </p:pic>
      <p:pic>
        <p:nvPicPr>
          <p:cNvPr id="5" name="Graphic 4">
            <a:extLst>
              <a:ext uri="{FF2B5EF4-FFF2-40B4-BE49-F238E27FC236}">
                <a16:creationId xmlns:a16="http://schemas.microsoft.com/office/drawing/2014/main" id="{4B040246-CCB8-4675-980E-5F88AD870A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8687" y="1482629"/>
            <a:ext cx="914400" cy="710668"/>
          </a:xfrm>
          <a:prstGeom prst="rect">
            <a:avLst/>
          </a:prstGeom>
        </p:spPr>
      </p:pic>
    </p:spTree>
    <p:extLst>
      <p:ext uri="{BB962C8B-B14F-4D97-AF65-F5344CB8AC3E}">
        <p14:creationId xmlns:p14="http://schemas.microsoft.com/office/powerpoint/2010/main" val="11404706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14AEF-D0E5-4C80-B05D-41E12ABE89A7}"/>
              </a:ext>
            </a:extLst>
          </p:cNvPr>
          <p:cNvSpPr>
            <a:spLocks noGrp="1"/>
          </p:cNvSpPr>
          <p:nvPr>
            <p:ph type="title"/>
          </p:nvPr>
        </p:nvSpPr>
        <p:spPr>
          <a:xfrm>
            <a:off x="2220686" y="365125"/>
            <a:ext cx="9133114" cy="1325563"/>
          </a:xfrm>
        </p:spPr>
        <p:txBody>
          <a:bodyPr anchor="ctr">
            <a:normAutofit/>
          </a:bodyPr>
          <a:lstStyle/>
          <a:p>
            <a:r>
              <a:rPr lang="en-US" dirty="0"/>
              <a:t>BRAND ALIGNMENT</a:t>
            </a:r>
          </a:p>
        </p:txBody>
      </p:sp>
      <p:pic>
        <p:nvPicPr>
          <p:cNvPr id="5" name="Graphic 4">
            <a:extLst>
              <a:ext uri="{FF2B5EF4-FFF2-40B4-BE49-F238E27FC236}">
                <a16:creationId xmlns:a16="http://schemas.microsoft.com/office/drawing/2014/main" id="{4B040246-CCB8-4675-980E-5F88AD870A6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8687" y="1482629"/>
            <a:ext cx="914400" cy="710668"/>
          </a:xfrm>
          <a:prstGeom prst="rect">
            <a:avLst/>
          </a:prstGeom>
        </p:spPr>
      </p:pic>
      <p:sp>
        <p:nvSpPr>
          <p:cNvPr id="4" name="Content Placeholder 3">
            <a:extLst>
              <a:ext uri="{FF2B5EF4-FFF2-40B4-BE49-F238E27FC236}">
                <a16:creationId xmlns:a16="http://schemas.microsoft.com/office/drawing/2014/main" id="{C2BEFB83-19A9-4ACF-83E6-A1D8AD4793F8}"/>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3685021B-CF2F-4902-BDC7-8E1641BBBEB5}"/>
              </a:ext>
            </a:extLst>
          </p:cNvPr>
          <p:cNvPicPr>
            <a:picLocks noChangeAspect="1"/>
          </p:cNvPicPr>
          <p:nvPr/>
        </p:nvPicPr>
        <p:blipFill>
          <a:blip r:embed="rId4"/>
          <a:stretch>
            <a:fillRect/>
          </a:stretch>
        </p:blipFill>
        <p:spPr>
          <a:xfrm>
            <a:off x="2362201" y="1373498"/>
            <a:ext cx="9220200" cy="5183023"/>
          </a:xfrm>
          <a:prstGeom prst="rect">
            <a:avLst/>
          </a:prstGeom>
        </p:spPr>
      </p:pic>
    </p:spTree>
    <p:extLst>
      <p:ext uri="{BB962C8B-B14F-4D97-AF65-F5344CB8AC3E}">
        <p14:creationId xmlns:p14="http://schemas.microsoft.com/office/powerpoint/2010/main" val="12235654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58AF335-760E-40C1-B689-74756DA49E74}"/>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B3F053D8-CB7A-400D-A7C9-9DB0C5451BA5}"/>
              </a:ext>
            </a:extLst>
          </p:cNvPr>
          <p:cNvSpPr>
            <a:spLocks noGrp="1"/>
          </p:cNvSpPr>
          <p:nvPr>
            <p:ph type="ctrTitle"/>
          </p:nvPr>
        </p:nvSpPr>
        <p:spPr/>
        <p:txBody>
          <a:bodyPr/>
          <a:lstStyle/>
          <a:p>
            <a:endParaRPr lang="en-US"/>
          </a:p>
        </p:txBody>
      </p:sp>
      <p:pic>
        <p:nvPicPr>
          <p:cNvPr id="8194" name="Picture 2">
            <a:extLst>
              <a:ext uri="{FF2B5EF4-FFF2-40B4-BE49-F238E27FC236}">
                <a16:creationId xmlns:a16="http://schemas.microsoft.com/office/drawing/2014/main" id="{C7F9367C-BD3B-4458-B1BE-572C483FDB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1310185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39981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14AEF-D0E5-4C80-B05D-41E12ABE89A7}"/>
              </a:ext>
            </a:extLst>
          </p:cNvPr>
          <p:cNvSpPr>
            <a:spLocks noGrp="1"/>
          </p:cNvSpPr>
          <p:nvPr>
            <p:ph type="title"/>
          </p:nvPr>
        </p:nvSpPr>
        <p:spPr>
          <a:xfrm>
            <a:off x="2220686" y="365125"/>
            <a:ext cx="9133114" cy="1325563"/>
          </a:xfrm>
        </p:spPr>
        <p:txBody>
          <a:bodyPr anchor="ctr">
            <a:normAutofit/>
          </a:bodyPr>
          <a:lstStyle/>
          <a:p>
            <a:r>
              <a:rPr lang="en-US" dirty="0"/>
              <a:t>BRAND ALIGNMENT</a:t>
            </a:r>
          </a:p>
        </p:txBody>
      </p:sp>
      <p:pic>
        <p:nvPicPr>
          <p:cNvPr id="5" name="Graphic 4">
            <a:extLst>
              <a:ext uri="{FF2B5EF4-FFF2-40B4-BE49-F238E27FC236}">
                <a16:creationId xmlns:a16="http://schemas.microsoft.com/office/drawing/2014/main" id="{4B040246-CCB8-4675-980E-5F88AD870A6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8687" y="1482629"/>
            <a:ext cx="914400" cy="710668"/>
          </a:xfrm>
          <a:prstGeom prst="rect">
            <a:avLst/>
          </a:prstGeom>
        </p:spPr>
      </p:pic>
      <p:sp>
        <p:nvSpPr>
          <p:cNvPr id="4" name="Content Placeholder 3">
            <a:extLst>
              <a:ext uri="{FF2B5EF4-FFF2-40B4-BE49-F238E27FC236}">
                <a16:creationId xmlns:a16="http://schemas.microsoft.com/office/drawing/2014/main" id="{B0E7E907-1A28-47CC-A8D2-EBFE69456B6E}"/>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64BADB4A-6DE2-4E52-A00E-EB0D897F2466}"/>
              </a:ext>
            </a:extLst>
          </p:cNvPr>
          <p:cNvPicPr>
            <a:picLocks noChangeAspect="1"/>
          </p:cNvPicPr>
          <p:nvPr/>
        </p:nvPicPr>
        <p:blipFill>
          <a:blip r:embed="rId4"/>
          <a:stretch>
            <a:fillRect/>
          </a:stretch>
        </p:blipFill>
        <p:spPr>
          <a:xfrm>
            <a:off x="2362200" y="1411598"/>
            <a:ext cx="9213741" cy="5179392"/>
          </a:xfrm>
          <a:prstGeom prst="rect">
            <a:avLst/>
          </a:prstGeom>
        </p:spPr>
      </p:pic>
    </p:spTree>
    <p:extLst>
      <p:ext uri="{BB962C8B-B14F-4D97-AF65-F5344CB8AC3E}">
        <p14:creationId xmlns:p14="http://schemas.microsoft.com/office/powerpoint/2010/main" val="8341843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2D1D0-A779-4A16-A2B4-C06FE920FE6A}"/>
              </a:ext>
            </a:extLst>
          </p:cNvPr>
          <p:cNvSpPr>
            <a:spLocks noGrp="1"/>
          </p:cNvSpPr>
          <p:nvPr>
            <p:ph type="title"/>
          </p:nvPr>
        </p:nvSpPr>
        <p:spPr>
          <a:xfrm>
            <a:off x="758952" y="2724912"/>
            <a:ext cx="7623048" cy="1847088"/>
          </a:xfrm>
        </p:spPr>
        <p:txBody>
          <a:bodyPr anchor="t">
            <a:normAutofit/>
          </a:bodyPr>
          <a:lstStyle/>
          <a:p>
            <a:pPr algn="ctr"/>
            <a:r>
              <a:rPr lang="en-US" b="0" dirty="0"/>
              <a:t>Q &amp; A</a:t>
            </a:r>
            <a:endParaRPr lang="en-US" dirty="0"/>
          </a:p>
        </p:txBody>
      </p:sp>
    </p:spTree>
    <p:extLst>
      <p:ext uri="{BB962C8B-B14F-4D97-AF65-F5344CB8AC3E}">
        <p14:creationId xmlns:p14="http://schemas.microsoft.com/office/powerpoint/2010/main" val="27195137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EB7D327-01E3-4F2E-9470-058E5527FC3F}"/>
              </a:ext>
            </a:extLst>
          </p:cNvPr>
          <p:cNvSpPr>
            <a:spLocks noGrp="1"/>
          </p:cNvSpPr>
          <p:nvPr>
            <p:ph type="title"/>
          </p:nvPr>
        </p:nvSpPr>
        <p:spPr>
          <a:xfrm>
            <a:off x="2221992" y="365125"/>
            <a:ext cx="8981656" cy="1325563"/>
          </a:xfrm>
        </p:spPr>
        <p:txBody>
          <a:bodyPr anchor="ctr">
            <a:normAutofit/>
          </a:bodyPr>
          <a:lstStyle/>
          <a:p>
            <a:r>
              <a:rPr lang="en-US" dirty="0"/>
              <a:t>EXISTING LIBRARY</a:t>
            </a:r>
          </a:p>
        </p:txBody>
      </p:sp>
      <p:sp>
        <p:nvSpPr>
          <p:cNvPr id="14" name="Text Placeholder 3">
            <a:extLst>
              <a:ext uri="{FF2B5EF4-FFF2-40B4-BE49-F238E27FC236}">
                <a16:creationId xmlns:a16="http://schemas.microsoft.com/office/drawing/2014/main" id="{D942BD99-0D98-4F61-9DBC-5F3EBED91BCB}"/>
              </a:ext>
            </a:extLst>
          </p:cNvPr>
          <p:cNvSpPr>
            <a:spLocks noGrp="1"/>
          </p:cNvSpPr>
          <p:nvPr>
            <p:ph type="body" sz="quarter" idx="11"/>
          </p:nvPr>
        </p:nvSpPr>
        <p:spPr>
          <a:xfrm>
            <a:off x="1015999" y="6175374"/>
            <a:ext cx="10736289" cy="570199"/>
          </a:xfrm>
        </p:spPr>
        <p:txBody>
          <a:bodyPr/>
          <a:lstStyle/>
          <a:p>
            <a:endParaRPr lang="en-US"/>
          </a:p>
        </p:txBody>
      </p:sp>
      <p:pic>
        <p:nvPicPr>
          <p:cNvPr id="7" name="Graphic 6">
            <a:extLst>
              <a:ext uri="{FF2B5EF4-FFF2-40B4-BE49-F238E27FC236}">
                <a16:creationId xmlns:a16="http://schemas.microsoft.com/office/drawing/2014/main" id="{EDA1CE2A-3E86-4CF9-9A68-F10530FE26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8687" y="1482629"/>
            <a:ext cx="914400" cy="710668"/>
          </a:xfrm>
          <a:prstGeom prst="rect">
            <a:avLst/>
          </a:prstGeom>
        </p:spPr>
      </p:pic>
      <p:sp>
        <p:nvSpPr>
          <p:cNvPr id="3" name="Picture Placeholder 2">
            <a:extLst>
              <a:ext uri="{FF2B5EF4-FFF2-40B4-BE49-F238E27FC236}">
                <a16:creationId xmlns:a16="http://schemas.microsoft.com/office/drawing/2014/main" id="{B34EFC4B-E09A-4AF7-8CD3-3C7E23BF56F6}"/>
              </a:ext>
            </a:extLst>
          </p:cNvPr>
          <p:cNvSpPr>
            <a:spLocks noGrp="1"/>
          </p:cNvSpPr>
          <p:nvPr>
            <p:ph type="pic" sz="quarter" idx="10"/>
          </p:nvPr>
        </p:nvSpPr>
        <p:spPr/>
      </p:sp>
      <p:sp>
        <p:nvSpPr>
          <p:cNvPr id="5" name="Picture Placeholder 4">
            <a:extLst>
              <a:ext uri="{FF2B5EF4-FFF2-40B4-BE49-F238E27FC236}">
                <a16:creationId xmlns:a16="http://schemas.microsoft.com/office/drawing/2014/main" id="{ABCFF1E7-C0C9-4D3B-892A-FD8F9F92E300}"/>
              </a:ext>
            </a:extLst>
          </p:cNvPr>
          <p:cNvSpPr>
            <a:spLocks noGrp="1"/>
          </p:cNvSpPr>
          <p:nvPr>
            <p:ph type="pic" sz="quarter" idx="12"/>
          </p:nvPr>
        </p:nvSpPr>
        <p:spPr/>
      </p:sp>
      <p:pic>
        <p:nvPicPr>
          <p:cNvPr id="11" name="Picture Placeholder 7" descr="A group of children playing a board game&#10;&#10;Description automatically generated with low confidence">
            <a:extLst>
              <a:ext uri="{FF2B5EF4-FFF2-40B4-BE49-F238E27FC236}">
                <a16:creationId xmlns:a16="http://schemas.microsoft.com/office/drawing/2014/main" id="{F57A4803-7AEE-4FEF-97C6-FF8479729609}"/>
              </a:ext>
            </a:extLst>
          </p:cNvPr>
          <p:cNvPicPr>
            <a:picLocks noChangeAspect="1"/>
          </p:cNvPicPr>
          <p:nvPr/>
        </p:nvPicPr>
        <p:blipFill rotWithShape="1">
          <a:blip r:embed="rId5">
            <a:extLst>
              <a:ext uri="{28A0092B-C50C-407E-A947-70E740481C1C}">
                <a14:useLocalDpi xmlns:a14="http://schemas.microsoft.com/office/drawing/2010/main" val="0"/>
              </a:ext>
            </a:extLst>
          </a:blip>
          <a:srcRect l="12763" t="8787" r="12763" b="2110"/>
          <a:stretch/>
        </p:blipFill>
        <p:spPr>
          <a:xfrm>
            <a:off x="2362200" y="4495800"/>
            <a:ext cx="2895600" cy="2195814"/>
          </a:xfrm>
          <a:prstGeom prst="rect">
            <a:avLst/>
          </a:prstGeom>
        </p:spPr>
      </p:pic>
      <p:pic>
        <p:nvPicPr>
          <p:cNvPr id="12" name="Picture 11">
            <a:extLst>
              <a:ext uri="{FF2B5EF4-FFF2-40B4-BE49-F238E27FC236}">
                <a16:creationId xmlns:a16="http://schemas.microsoft.com/office/drawing/2014/main" id="{0386C978-42F6-4430-B471-8DA6682EE89F}"/>
              </a:ext>
            </a:extLst>
          </p:cNvPr>
          <p:cNvPicPr>
            <a:picLocks noChangeAspect="1"/>
          </p:cNvPicPr>
          <p:nvPr/>
        </p:nvPicPr>
        <p:blipFill>
          <a:blip r:embed="rId6"/>
          <a:stretch>
            <a:fillRect/>
          </a:stretch>
        </p:blipFill>
        <p:spPr>
          <a:xfrm>
            <a:off x="2362200" y="1378721"/>
            <a:ext cx="9601200" cy="2974517"/>
          </a:xfrm>
          <a:prstGeom prst="rect">
            <a:avLst/>
          </a:prstGeom>
        </p:spPr>
      </p:pic>
    </p:spTree>
    <p:extLst>
      <p:ext uri="{BB962C8B-B14F-4D97-AF65-F5344CB8AC3E}">
        <p14:creationId xmlns:p14="http://schemas.microsoft.com/office/powerpoint/2010/main" val="37223952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4C9F9DD-6903-48C3-BCF1-5769EB33D3C7}"/>
              </a:ext>
            </a:extLst>
          </p:cNvPr>
          <p:cNvSpPr>
            <a:spLocks noGrp="1"/>
          </p:cNvSpPr>
          <p:nvPr>
            <p:ph type="title"/>
          </p:nvPr>
        </p:nvSpPr>
        <p:spPr>
          <a:xfrm>
            <a:off x="2221992" y="365125"/>
            <a:ext cx="8981656" cy="1325563"/>
          </a:xfrm>
        </p:spPr>
        <p:txBody>
          <a:bodyPr/>
          <a:lstStyle/>
          <a:p>
            <a:endParaRPr lang="en-US"/>
          </a:p>
        </p:txBody>
      </p:sp>
      <p:pic>
        <p:nvPicPr>
          <p:cNvPr id="7" name="Picture Placeholder 6" descr="An aerial view of a sports field&#10;&#10;Description automatically generated with low confidence">
            <a:extLst>
              <a:ext uri="{FF2B5EF4-FFF2-40B4-BE49-F238E27FC236}">
                <a16:creationId xmlns:a16="http://schemas.microsoft.com/office/drawing/2014/main" id="{1A815756-2CFE-442A-AF0E-5BE7A1F2D85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1702" y="2502437"/>
            <a:ext cx="12193702" cy="4105848"/>
          </a:xfrm>
        </p:spPr>
      </p:pic>
      <p:sp>
        <p:nvSpPr>
          <p:cNvPr id="14" name="Text Placeholder 3">
            <a:extLst>
              <a:ext uri="{FF2B5EF4-FFF2-40B4-BE49-F238E27FC236}">
                <a16:creationId xmlns:a16="http://schemas.microsoft.com/office/drawing/2014/main" id="{5E2EA35C-BD7A-449A-9699-3A68D8ACBC11}"/>
              </a:ext>
            </a:extLst>
          </p:cNvPr>
          <p:cNvSpPr>
            <a:spLocks noGrp="1"/>
          </p:cNvSpPr>
          <p:nvPr>
            <p:ph type="body" sz="quarter" idx="11"/>
          </p:nvPr>
        </p:nvSpPr>
        <p:spPr>
          <a:xfrm>
            <a:off x="1015999" y="6175374"/>
            <a:ext cx="10736289" cy="570199"/>
          </a:xfrm>
        </p:spPr>
        <p:txBody>
          <a:bodyPr/>
          <a:lstStyle/>
          <a:p>
            <a:r>
              <a:rPr lang="en-US" dirty="0" err="1"/>
              <a:t>Dillonvale</a:t>
            </a:r>
            <a:r>
              <a:rPr lang="en-US" dirty="0"/>
              <a:t> Shopping Center</a:t>
            </a:r>
          </a:p>
        </p:txBody>
      </p:sp>
      <p:pic>
        <p:nvPicPr>
          <p:cNvPr id="6" name="Graphic 5">
            <a:extLst>
              <a:ext uri="{FF2B5EF4-FFF2-40B4-BE49-F238E27FC236}">
                <a16:creationId xmlns:a16="http://schemas.microsoft.com/office/drawing/2014/main" id="{4B909119-2435-4EE4-B432-4BC5B024F44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8687" y="1482629"/>
            <a:ext cx="914400" cy="710668"/>
          </a:xfrm>
          <a:prstGeom prst="rect">
            <a:avLst/>
          </a:prstGeom>
        </p:spPr>
      </p:pic>
    </p:spTree>
    <p:extLst>
      <p:ext uri="{BB962C8B-B14F-4D97-AF65-F5344CB8AC3E}">
        <p14:creationId xmlns:p14="http://schemas.microsoft.com/office/powerpoint/2010/main" val="30159951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3728B4C-ED06-40A7-BF1A-3074BAECFA8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1119" b="3882"/>
          <a:stretch/>
        </p:blipFill>
        <p:spPr>
          <a:xfrm rot="10800000">
            <a:off x="20" y="10"/>
            <a:ext cx="12191980" cy="6857990"/>
          </a:xfrm>
          <a:noFill/>
        </p:spPr>
      </p:pic>
    </p:spTree>
    <p:extLst>
      <p:ext uri="{BB962C8B-B14F-4D97-AF65-F5344CB8AC3E}">
        <p14:creationId xmlns:p14="http://schemas.microsoft.com/office/powerpoint/2010/main" val="8818237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056EF3C-4B11-4770-A424-7793DD5A76E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8578" b="16422"/>
          <a:stretch/>
        </p:blipFill>
        <p:spPr>
          <a:xfrm rot="10800000">
            <a:off x="20" y="10"/>
            <a:ext cx="12191980" cy="6857990"/>
          </a:xfrm>
          <a:noFill/>
        </p:spPr>
      </p:pic>
    </p:spTree>
    <p:extLst>
      <p:ext uri="{BB962C8B-B14F-4D97-AF65-F5344CB8AC3E}">
        <p14:creationId xmlns:p14="http://schemas.microsoft.com/office/powerpoint/2010/main" val="16961977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in Pro">
      <a:majorFont>
        <a:latin typeface="DIN Pro Bold"/>
        <a:ea typeface=""/>
        <a:cs typeface=""/>
      </a:majorFont>
      <a:minorFont>
        <a:latin typeface="DIN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BBN Presentation Template.potx" id="{FDAD03DD-516C-43DA-9EDD-156FA6F984BA}" vid="{C4C056C6-7736-4E04-A5E2-107852B807FF}"/>
    </a:ext>
  </a:extLst>
</a:theme>
</file>

<file path=ppt/theme/theme2.xml><?xml version="1.0" encoding="utf-8"?>
<a:theme xmlns:a="http://schemas.openxmlformats.org/drawingml/2006/main" name="CHPL_PPT_Theme">
  <a:themeElements>
    <a:clrScheme name="CHPL">
      <a:dk1>
        <a:srgbClr val="0C2340"/>
      </a:dk1>
      <a:lt1>
        <a:sysClr val="window" lastClr="FFFFFF"/>
      </a:lt1>
      <a:dk2>
        <a:srgbClr val="0092BD"/>
      </a:dk2>
      <a:lt2>
        <a:srgbClr val="BCBEC0"/>
      </a:lt2>
      <a:accent1>
        <a:srgbClr val="34B78F"/>
      </a:accent1>
      <a:accent2>
        <a:srgbClr val="FFB81C"/>
      </a:accent2>
      <a:accent3>
        <a:srgbClr val="808285"/>
      </a:accent3>
      <a:accent4>
        <a:srgbClr val="8659B5"/>
      </a:accent4>
      <a:accent5>
        <a:srgbClr val="0092BD"/>
      </a:accent5>
      <a:accent6>
        <a:srgbClr val="34B78F"/>
      </a:accent6>
      <a:hlink>
        <a:srgbClr val="0092BD"/>
      </a:hlink>
      <a:folHlink>
        <a:srgbClr val="8659B5"/>
      </a:folHlink>
    </a:clrScheme>
    <a:fontScheme name="CHP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PL_PPT_Theme" id="{95DB15B3-046E-4FF8-97A7-95F538B59179}" vid="{19B1E820-EE41-4FAE-ACFB-C7B5D65BA0AF}"/>
    </a:ext>
  </a:extLst>
</a:theme>
</file>

<file path=ppt/theme/theme3.xml><?xml version="1.0" encoding="utf-8"?>
<a:theme xmlns:a="http://schemas.openxmlformats.org/drawingml/2006/main" name="1_CHPL_PPT_Theme">
  <a:themeElements>
    <a:clrScheme name="CHPL">
      <a:dk1>
        <a:srgbClr val="0C2340"/>
      </a:dk1>
      <a:lt1>
        <a:sysClr val="window" lastClr="FFFFFF"/>
      </a:lt1>
      <a:dk2>
        <a:srgbClr val="0092BD"/>
      </a:dk2>
      <a:lt2>
        <a:srgbClr val="BCBEC0"/>
      </a:lt2>
      <a:accent1>
        <a:srgbClr val="34B78F"/>
      </a:accent1>
      <a:accent2>
        <a:srgbClr val="FFB81C"/>
      </a:accent2>
      <a:accent3>
        <a:srgbClr val="808285"/>
      </a:accent3>
      <a:accent4>
        <a:srgbClr val="8659B5"/>
      </a:accent4>
      <a:accent5>
        <a:srgbClr val="0092BD"/>
      </a:accent5>
      <a:accent6>
        <a:srgbClr val="34B78F"/>
      </a:accent6>
      <a:hlink>
        <a:srgbClr val="0092BD"/>
      </a:hlink>
      <a:folHlink>
        <a:srgbClr val="8659B5"/>
      </a:folHlink>
    </a:clrScheme>
    <a:fontScheme name="CHP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PL_PPT_Theme" id="{95DB15B3-046E-4FF8-97A7-95F538B59179}" vid="{19B1E820-EE41-4FAE-ACFB-C7B5D65BA0A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GBBN Presentation Template</Template>
  <TotalTime>2614</TotalTime>
  <Words>3400</Words>
  <Application>Microsoft Office PowerPoint</Application>
  <PresentationFormat>Widescreen</PresentationFormat>
  <Paragraphs>232</Paragraphs>
  <Slides>51</Slides>
  <Notes>47</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51</vt:i4>
      </vt:variant>
    </vt:vector>
  </HeadingPairs>
  <TitlesOfParts>
    <vt:vector size="62" baseType="lpstr">
      <vt:lpstr>DIN Pro</vt:lpstr>
      <vt:lpstr>Wingdings</vt:lpstr>
      <vt:lpstr>Courier New</vt:lpstr>
      <vt:lpstr>Noto Sans Symbols</vt:lpstr>
      <vt:lpstr>Calibri</vt:lpstr>
      <vt:lpstr>Open Sans</vt:lpstr>
      <vt:lpstr>Arial</vt:lpstr>
      <vt:lpstr>DIN Pro Bold</vt:lpstr>
      <vt:lpstr>Office Theme</vt:lpstr>
      <vt:lpstr>CHPL_PPT_Theme</vt:lpstr>
      <vt:lpstr>1_CHPL_PPT_Theme</vt:lpstr>
      <vt:lpstr>PowerPoint Presentation</vt:lpstr>
      <vt:lpstr>Agenda</vt:lpstr>
      <vt:lpstr>PROJECT OVERVIEW</vt:lpstr>
      <vt:lpstr>PowerPoint Presentation</vt:lpstr>
      <vt:lpstr>PowerPoint Presentation</vt:lpstr>
      <vt:lpstr>EXISTING LIBRARY</vt:lpstr>
      <vt:lpstr>PowerPoint Presentation</vt:lpstr>
      <vt:lpstr>PowerPoint Presentation</vt:lpstr>
      <vt:lpstr>PowerPoint Presentation</vt:lpstr>
      <vt:lpstr>PowerPoint Presentation</vt:lpstr>
      <vt:lpstr>And then…</vt:lpstr>
      <vt:lpstr>RETHINKING DESIGN</vt:lpstr>
      <vt:lpstr>PowerPoint Presentation</vt:lpstr>
      <vt:lpstr>PowerPoint Presentation</vt:lpstr>
      <vt:lpstr>PowerPoint Presentation</vt:lpstr>
      <vt:lpstr>BBPL – 6,000 sf Library</vt:lpstr>
      <vt:lpstr>PowerPoint Presentation</vt:lpstr>
      <vt:lpstr>PowerPoint Presentation</vt:lpstr>
      <vt:lpstr>PowerPoint Presentation</vt:lpstr>
      <vt:lpstr>FLEXIBLE AND ADAPTABLE</vt:lpstr>
      <vt:lpstr>OPPORTUNITY CONCERNS</vt:lpstr>
      <vt:lpstr>WHAT WE HEARD</vt:lpstr>
      <vt:lpstr>WHAT WE WANTED</vt:lpstr>
      <vt:lpstr>DESIGN GOALS AND VALUES</vt:lpstr>
      <vt:lpstr>Sustainability</vt:lpstr>
      <vt:lpstr>Adaptive Reuse</vt:lpstr>
      <vt:lpstr>Adaptive Reuse</vt:lpstr>
      <vt:lpstr>Vision</vt:lpstr>
      <vt:lpstr>“For the curious, social learner, The Public Library is the catalyst for ‘learning without limits’ in the community” </vt:lpstr>
      <vt:lpstr>PowerPoint Presentation</vt:lpstr>
      <vt:lpstr>PLAN LAYOUT</vt:lpstr>
      <vt:lpstr>3D VIGNETTES</vt:lpstr>
      <vt:lpstr>PLAN OPPORTUNITIES</vt:lpstr>
      <vt:lpstr> </vt:lpstr>
      <vt:lpstr>PowerPoint Presentation</vt:lpstr>
      <vt:lpstr>PowerPoint Presentation</vt:lpstr>
      <vt:lpstr>PowerPoint Presentation</vt:lpstr>
      <vt:lpstr>PowerPoint Presentation</vt:lpstr>
      <vt:lpstr>PowerPoint Presentation</vt:lpstr>
      <vt:lpstr> </vt:lpstr>
      <vt:lpstr>APPLYING STRATERGIES AT ALL SCALES</vt:lpstr>
      <vt:lpstr>…what about a small library?</vt:lpstr>
      <vt:lpstr>VISION</vt:lpstr>
      <vt:lpstr>CHPL Madisonville </vt:lpstr>
      <vt:lpstr>CHPL Madisonville </vt:lpstr>
      <vt:lpstr>CHPL Madisonville </vt:lpstr>
      <vt:lpstr>CHPL Madisonville </vt:lpstr>
      <vt:lpstr>BRAND ALIGNMENT</vt:lpstr>
      <vt:lpstr>BRAND ALIGNMENT</vt:lpstr>
      <vt:lpstr>BRAND ALIGNMENT</vt:lpstr>
      <vt:lpstr>Q &amp; 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 Rowland</dc:creator>
  <cp:keywords>GBBN</cp:keywords>
  <cp:lastModifiedBy>Amanda Markovic</cp:lastModifiedBy>
  <cp:revision>22</cp:revision>
  <dcterms:created xsi:type="dcterms:W3CDTF">2019-07-30T19:18:57Z</dcterms:created>
  <dcterms:modified xsi:type="dcterms:W3CDTF">2021-10-14T13:11:05Z</dcterms:modified>
</cp:coreProperties>
</file>